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34" r:id="rId5"/>
  </p:sldMasterIdLst>
  <p:notesMasterIdLst>
    <p:notesMasterId r:id="rId32"/>
  </p:notesMasterIdLst>
  <p:handoutMasterIdLst>
    <p:handoutMasterId r:id="rId33"/>
  </p:handoutMasterIdLst>
  <p:sldIdLst>
    <p:sldId id="2147471807" r:id="rId6"/>
    <p:sldId id="2147471799" r:id="rId7"/>
    <p:sldId id="2147471812" r:id="rId8"/>
    <p:sldId id="2147471798" r:id="rId9"/>
    <p:sldId id="2147471811" r:id="rId10"/>
    <p:sldId id="2147471783" r:id="rId11"/>
    <p:sldId id="2147471785" r:id="rId12"/>
    <p:sldId id="2147471806" r:id="rId13"/>
    <p:sldId id="2147471793" r:id="rId14"/>
    <p:sldId id="2147471794" r:id="rId15"/>
    <p:sldId id="2147471797" r:id="rId16"/>
    <p:sldId id="2147471795" r:id="rId17"/>
    <p:sldId id="2147471788" r:id="rId18"/>
    <p:sldId id="2147471789" r:id="rId19"/>
    <p:sldId id="2147471791" r:id="rId20"/>
    <p:sldId id="2147471809" r:id="rId21"/>
    <p:sldId id="2147471792" r:id="rId22"/>
    <p:sldId id="2147471800" r:id="rId23"/>
    <p:sldId id="2147471790" r:id="rId24"/>
    <p:sldId id="2147471801" r:id="rId25"/>
    <p:sldId id="2147471796" r:id="rId26"/>
    <p:sldId id="2147471802" r:id="rId27"/>
    <p:sldId id="2147471808" r:id="rId28"/>
    <p:sldId id="2147471810" r:id="rId29"/>
    <p:sldId id="2147471805" r:id="rId30"/>
    <p:sldId id="2147471804" r:id="rId31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0A1FAC4-EF93-4DD4-AED2-CE47DCEF93A9}">
          <p14:sldIdLst>
            <p14:sldId id="2147471807"/>
            <p14:sldId id="2147471799"/>
            <p14:sldId id="2147471812"/>
            <p14:sldId id="2147471798"/>
            <p14:sldId id="2147471811"/>
            <p14:sldId id="2147471783"/>
            <p14:sldId id="2147471785"/>
            <p14:sldId id="2147471806"/>
            <p14:sldId id="2147471793"/>
            <p14:sldId id="2147471794"/>
            <p14:sldId id="2147471797"/>
            <p14:sldId id="2147471795"/>
            <p14:sldId id="2147471788"/>
            <p14:sldId id="2147471789"/>
            <p14:sldId id="2147471791"/>
            <p14:sldId id="2147471809"/>
            <p14:sldId id="2147471792"/>
            <p14:sldId id="2147471800"/>
            <p14:sldId id="2147471790"/>
            <p14:sldId id="2147471801"/>
            <p14:sldId id="2147471796"/>
            <p14:sldId id="2147471802"/>
            <p14:sldId id="2147471808"/>
            <p14:sldId id="2147471810"/>
            <p14:sldId id="2147471805"/>
          </p14:sldIdLst>
        </p14:section>
        <p14:section name="Section Breaks and Impact Text" id="{30B41D75-30D1-4645-A5F1-C596933D322C}">
          <p14:sldIdLst>
            <p14:sldId id="214747180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4952992-F7BC-8098-39FB-478636886678}" name="Yufenyuy, Ernest (CDC/GHC/DGHT)" initials="YE(" userId="S::yod0@cdc.gov::4b0588e7-d33a-40be-ae15-bd628fc3a431" providerId="AD"/>
  <p188:author id="{991DCBE9-EFA2-5F80-F214-E079DF527490}" name="Bartee, Maureen S" initials="MB" userId="S::BarteeMS@state.gov::da41ff2f-c156-4b6d-bf0c-64fda82fa98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PUser" initials="E" lastIdx="5" clrIdx="0">
    <p:extLst>
      <p:ext uri="{19B8F6BF-5375-455C-9EA6-DF929625EA0E}">
        <p15:presenceInfo xmlns:p15="http://schemas.microsoft.com/office/powerpoint/2012/main" userId="EP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C20"/>
    <a:srgbClr val="019176"/>
    <a:srgbClr val="01AF8E"/>
    <a:srgbClr val="060606"/>
    <a:srgbClr val="0C5280"/>
    <a:srgbClr val="002157"/>
    <a:srgbClr val="0A314D"/>
    <a:srgbClr val="494949"/>
    <a:srgbClr val="0C507C"/>
    <a:srgbClr val="941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85340" autoAdjust="0"/>
  </p:normalViewPr>
  <p:slideViewPr>
    <p:cSldViewPr snapToGrid="0" showGuides="1">
      <p:cViewPr>
        <p:scale>
          <a:sx n="45" d="100"/>
          <a:sy n="45" d="100"/>
        </p:scale>
        <p:origin x="1456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1" d="100"/>
          <a:sy n="51" d="100"/>
        </p:scale>
        <p:origin x="288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mnji, George" userId="a6bf465d-35ea-4b7f-aac4-e3f621c611d7" providerId="ADAL" clId="{0B0CFA63-BFCF-4F25-A21E-97872714ACBD}"/>
    <pc:docChg chg="delSld modSection">
      <pc:chgData name="Alemnji, George" userId="a6bf465d-35ea-4b7f-aac4-e3f621c611d7" providerId="ADAL" clId="{0B0CFA63-BFCF-4F25-A21E-97872714ACBD}" dt="2024-06-05T07:59:11.461" v="25" actId="47"/>
      <pc:docMkLst>
        <pc:docMk/>
      </pc:docMkLst>
      <pc:sldChg chg="del">
        <pc:chgData name="Alemnji, George" userId="a6bf465d-35ea-4b7f-aac4-e3f621c611d7" providerId="ADAL" clId="{0B0CFA63-BFCF-4F25-A21E-97872714ACBD}" dt="2024-06-05T07:11:33.563" v="11" actId="47"/>
        <pc:sldMkLst>
          <pc:docMk/>
          <pc:sldMk cId="0" sldId="302"/>
        </pc:sldMkLst>
      </pc:sldChg>
      <pc:sldChg chg="del">
        <pc:chgData name="Alemnji, George" userId="a6bf465d-35ea-4b7f-aac4-e3f621c611d7" providerId="ADAL" clId="{0B0CFA63-BFCF-4F25-A21E-97872714ACBD}" dt="2024-06-05T07:11:35.129" v="12" actId="47"/>
        <pc:sldMkLst>
          <pc:docMk/>
          <pc:sldMk cId="1094636420" sldId="306"/>
        </pc:sldMkLst>
      </pc:sldChg>
      <pc:sldChg chg="del">
        <pc:chgData name="Alemnji, George" userId="a6bf465d-35ea-4b7f-aac4-e3f621c611d7" providerId="ADAL" clId="{0B0CFA63-BFCF-4F25-A21E-97872714ACBD}" dt="2024-06-05T07:11:00.474" v="3" actId="47"/>
        <pc:sldMkLst>
          <pc:docMk/>
          <pc:sldMk cId="579028109" sldId="312"/>
        </pc:sldMkLst>
      </pc:sldChg>
      <pc:sldChg chg="del">
        <pc:chgData name="Alemnji, George" userId="a6bf465d-35ea-4b7f-aac4-e3f621c611d7" providerId="ADAL" clId="{0B0CFA63-BFCF-4F25-A21E-97872714ACBD}" dt="2024-06-05T07:10:43.608" v="1" actId="47"/>
        <pc:sldMkLst>
          <pc:docMk/>
          <pc:sldMk cId="613592766" sldId="2147471728"/>
        </pc:sldMkLst>
      </pc:sldChg>
      <pc:sldChg chg="del">
        <pc:chgData name="Alemnji, George" userId="a6bf465d-35ea-4b7f-aac4-e3f621c611d7" providerId="ADAL" clId="{0B0CFA63-BFCF-4F25-A21E-97872714ACBD}" dt="2024-06-05T07:12:07.702" v="17" actId="47"/>
        <pc:sldMkLst>
          <pc:docMk/>
          <pc:sldMk cId="3940006019" sldId="2147471745"/>
        </pc:sldMkLst>
      </pc:sldChg>
      <pc:sldChg chg="del">
        <pc:chgData name="Alemnji, George" userId="a6bf465d-35ea-4b7f-aac4-e3f621c611d7" providerId="ADAL" clId="{0B0CFA63-BFCF-4F25-A21E-97872714ACBD}" dt="2024-06-05T07:11:32.309" v="10" actId="47"/>
        <pc:sldMkLst>
          <pc:docMk/>
          <pc:sldMk cId="4279005422" sldId="2147471747"/>
        </pc:sldMkLst>
      </pc:sldChg>
      <pc:sldChg chg="del">
        <pc:chgData name="Alemnji, George" userId="a6bf465d-35ea-4b7f-aac4-e3f621c611d7" providerId="ADAL" clId="{0B0CFA63-BFCF-4F25-A21E-97872714ACBD}" dt="2024-06-05T07:12:03.731" v="14" actId="47"/>
        <pc:sldMkLst>
          <pc:docMk/>
          <pc:sldMk cId="924976988" sldId="2147471750"/>
        </pc:sldMkLst>
      </pc:sldChg>
      <pc:sldChg chg="del">
        <pc:chgData name="Alemnji, George" userId="a6bf465d-35ea-4b7f-aac4-e3f621c611d7" providerId="ADAL" clId="{0B0CFA63-BFCF-4F25-A21E-97872714ACBD}" dt="2024-06-05T07:11:12.705" v="5" actId="47"/>
        <pc:sldMkLst>
          <pc:docMk/>
          <pc:sldMk cId="719175774" sldId="2147471756"/>
        </pc:sldMkLst>
      </pc:sldChg>
      <pc:sldChg chg="del delCm">
        <pc:chgData name="Alemnji, George" userId="a6bf465d-35ea-4b7f-aac4-e3f621c611d7" providerId="ADAL" clId="{0B0CFA63-BFCF-4F25-A21E-97872714ACBD}" dt="2024-06-05T07:11:02.359" v="4" actId="47"/>
        <pc:sldMkLst>
          <pc:docMk/>
          <pc:sldMk cId="648501899" sldId="21474717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emnji, George" userId="a6bf465d-35ea-4b7f-aac4-e3f621c611d7" providerId="ADAL" clId="{0B0CFA63-BFCF-4F25-A21E-97872714ACBD}" dt="2024-06-05T07:10:54.196" v="2"/>
              <pc2:cmMkLst xmlns:pc2="http://schemas.microsoft.com/office/powerpoint/2019/9/main/command">
                <pc:docMk/>
                <pc:sldMk cId="648501899" sldId="2147471761"/>
                <pc2:cmMk id="{81DECA9E-0CF8-4DC8-8989-74D888E3805B}"/>
              </pc2:cmMkLst>
            </pc226:cmChg>
          </p:ext>
        </pc:extLst>
      </pc:sldChg>
      <pc:sldChg chg="del">
        <pc:chgData name="Alemnji, George" userId="a6bf465d-35ea-4b7f-aac4-e3f621c611d7" providerId="ADAL" clId="{0B0CFA63-BFCF-4F25-A21E-97872714ACBD}" dt="2024-06-05T07:11:13.490" v="6" actId="47"/>
        <pc:sldMkLst>
          <pc:docMk/>
          <pc:sldMk cId="2394536633" sldId="2147471762"/>
        </pc:sldMkLst>
      </pc:sldChg>
      <pc:sldChg chg="del">
        <pc:chgData name="Alemnji, George" userId="a6bf465d-35ea-4b7f-aac4-e3f621c611d7" providerId="ADAL" clId="{0B0CFA63-BFCF-4F25-A21E-97872714ACBD}" dt="2024-06-05T07:12:08.241" v="18" actId="47"/>
        <pc:sldMkLst>
          <pc:docMk/>
          <pc:sldMk cId="3178571711" sldId="2147471767"/>
        </pc:sldMkLst>
      </pc:sldChg>
      <pc:sldChg chg="del">
        <pc:chgData name="Alemnji, George" userId="a6bf465d-35ea-4b7f-aac4-e3f621c611d7" providerId="ADAL" clId="{0B0CFA63-BFCF-4F25-A21E-97872714ACBD}" dt="2024-06-05T07:12:10.565" v="19" actId="47"/>
        <pc:sldMkLst>
          <pc:docMk/>
          <pc:sldMk cId="1147432885" sldId="2147471768"/>
        </pc:sldMkLst>
      </pc:sldChg>
      <pc:sldChg chg="del">
        <pc:chgData name="Alemnji, George" userId="a6bf465d-35ea-4b7f-aac4-e3f621c611d7" providerId="ADAL" clId="{0B0CFA63-BFCF-4F25-A21E-97872714ACBD}" dt="2024-06-05T07:11:15.161" v="7" actId="47"/>
        <pc:sldMkLst>
          <pc:docMk/>
          <pc:sldMk cId="2616216682" sldId="2147471770"/>
        </pc:sldMkLst>
      </pc:sldChg>
      <pc:sldChg chg="del">
        <pc:chgData name="Alemnji, George" userId="a6bf465d-35ea-4b7f-aac4-e3f621c611d7" providerId="ADAL" clId="{0B0CFA63-BFCF-4F25-A21E-97872714ACBD}" dt="2024-06-05T07:11:31.686" v="9" actId="47"/>
        <pc:sldMkLst>
          <pc:docMk/>
          <pc:sldMk cId="3700653621" sldId="2147471771"/>
        </pc:sldMkLst>
      </pc:sldChg>
      <pc:sldChg chg="del">
        <pc:chgData name="Alemnji, George" userId="a6bf465d-35ea-4b7f-aac4-e3f621c611d7" providerId="ADAL" clId="{0B0CFA63-BFCF-4F25-A21E-97872714ACBD}" dt="2024-06-05T07:12:04.999" v="15" actId="47"/>
        <pc:sldMkLst>
          <pc:docMk/>
          <pc:sldMk cId="3794428833" sldId="2147471774"/>
        </pc:sldMkLst>
      </pc:sldChg>
      <pc:sldChg chg="del">
        <pc:chgData name="Alemnji, George" userId="a6bf465d-35ea-4b7f-aac4-e3f621c611d7" providerId="ADAL" clId="{0B0CFA63-BFCF-4F25-A21E-97872714ACBD}" dt="2024-06-05T07:59:03.746" v="21" actId="47"/>
        <pc:sldMkLst>
          <pc:docMk/>
          <pc:sldMk cId="3433717660" sldId="2147471776"/>
        </pc:sldMkLst>
      </pc:sldChg>
      <pc:sldChg chg="del">
        <pc:chgData name="Alemnji, George" userId="a6bf465d-35ea-4b7f-aac4-e3f621c611d7" providerId="ADAL" clId="{0B0CFA63-BFCF-4F25-A21E-97872714ACBD}" dt="2024-06-05T07:59:10.894" v="24" actId="47"/>
        <pc:sldMkLst>
          <pc:docMk/>
          <pc:sldMk cId="3365951526" sldId="2147471777"/>
        </pc:sldMkLst>
      </pc:sldChg>
      <pc:sldChg chg="del">
        <pc:chgData name="Alemnji, George" userId="a6bf465d-35ea-4b7f-aac4-e3f621c611d7" providerId="ADAL" clId="{0B0CFA63-BFCF-4F25-A21E-97872714ACBD}" dt="2024-06-05T07:59:08.669" v="23" actId="47"/>
        <pc:sldMkLst>
          <pc:docMk/>
          <pc:sldMk cId="1338914590" sldId="2147471778"/>
        </pc:sldMkLst>
      </pc:sldChg>
      <pc:sldChg chg="del">
        <pc:chgData name="Alemnji, George" userId="a6bf465d-35ea-4b7f-aac4-e3f621c611d7" providerId="ADAL" clId="{0B0CFA63-BFCF-4F25-A21E-97872714ACBD}" dt="2024-06-05T07:59:06.284" v="22" actId="47"/>
        <pc:sldMkLst>
          <pc:docMk/>
          <pc:sldMk cId="3493734151" sldId="2147471779"/>
        </pc:sldMkLst>
      </pc:sldChg>
      <pc:sldChg chg="del">
        <pc:chgData name="Alemnji, George" userId="a6bf465d-35ea-4b7f-aac4-e3f621c611d7" providerId="ADAL" clId="{0B0CFA63-BFCF-4F25-A21E-97872714ACBD}" dt="2024-06-05T07:10:40.135" v="0" actId="47"/>
        <pc:sldMkLst>
          <pc:docMk/>
          <pc:sldMk cId="689466073" sldId="2147471780"/>
        </pc:sldMkLst>
      </pc:sldChg>
      <pc:sldChg chg="del">
        <pc:chgData name="Alemnji, George" userId="a6bf465d-35ea-4b7f-aac4-e3f621c611d7" providerId="ADAL" clId="{0B0CFA63-BFCF-4F25-A21E-97872714ACBD}" dt="2024-06-05T07:11:36.945" v="13" actId="47"/>
        <pc:sldMkLst>
          <pc:docMk/>
          <pc:sldMk cId="375362688" sldId="2147471786"/>
        </pc:sldMkLst>
      </pc:sldChg>
      <pc:sldChg chg="del">
        <pc:chgData name="Alemnji, George" userId="a6bf465d-35ea-4b7f-aac4-e3f621c611d7" providerId="ADAL" clId="{0B0CFA63-BFCF-4F25-A21E-97872714ACBD}" dt="2024-06-05T07:12:42.561" v="20" actId="47"/>
        <pc:sldMkLst>
          <pc:docMk/>
          <pc:sldMk cId="2110966097" sldId="2147471787"/>
        </pc:sldMkLst>
      </pc:sldChg>
      <pc:sldChg chg="del">
        <pc:chgData name="Alemnji, George" userId="a6bf465d-35ea-4b7f-aac4-e3f621c611d7" providerId="ADAL" clId="{0B0CFA63-BFCF-4F25-A21E-97872714ACBD}" dt="2024-06-05T07:12:06.617" v="16" actId="47"/>
        <pc:sldMkLst>
          <pc:docMk/>
          <pc:sldMk cId="3008821875" sldId="2147471788"/>
        </pc:sldMkLst>
      </pc:sldChg>
      <pc:sldChg chg="del">
        <pc:chgData name="Alemnji, George" userId="a6bf465d-35ea-4b7f-aac4-e3f621c611d7" providerId="ADAL" clId="{0B0CFA63-BFCF-4F25-A21E-97872714ACBD}" dt="2024-06-05T07:11:23.396" v="8" actId="47"/>
        <pc:sldMkLst>
          <pc:docMk/>
          <pc:sldMk cId="1076500762" sldId="2147471789"/>
        </pc:sldMkLst>
      </pc:sldChg>
      <pc:sldChg chg="del">
        <pc:chgData name="Alemnji, George" userId="a6bf465d-35ea-4b7f-aac4-e3f621c611d7" providerId="ADAL" clId="{0B0CFA63-BFCF-4F25-A21E-97872714ACBD}" dt="2024-06-05T07:59:11.461" v="25" actId="47"/>
        <pc:sldMkLst>
          <pc:docMk/>
          <pc:sldMk cId="1172458512" sldId="2147471790"/>
        </pc:sldMkLst>
      </pc:sldChg>
      <pc:sldMasterChg chg="delSldLayout">
        <pc:chgData name="Alemnji, George" userId="a6bf465d-35ea-4b7f-aac4-e3f621c611d7" providerId="ADAL" clId="{0B0CFA63-BFCF-4F25-A21E-97872714ACBD}" dt="2024-06-05T07:12:10.565" v="19" actId="47"/>
        <pc:sldMasterMkLst>
          <pc:docMk/>
          <pc:sldMasterMk cId="3721700035" sldId="2147483734"/>
        </pc:sldMasterMkLst>
        <pc:sldLayoutChg chg="del">
          <pc:chgData name="Alemnji, George" userId="a6bf465d-35ea-4b7f-aac4-e3f621c611d7" providerId="ADAL" clId="{0B0CFA63-BFCF-4F25-A21E-97872714ACBD}" dt="2024-06-05T07:12:10.565" v="19" actId="47"/>
          <pc:sldLayoutMkLst>
            <pc:docMk/>
            <pc:sldMasterMk cId="3721700035" sldId="2147483734"/>
            <pc:sldLayoutMk cId="358032264" sldId="2147483743"/>
          </pc:sldLayoutMkLst>
        </pc:sldLayoutChg>
        <pc:sldLayoutChg chg="del">
          <pc:chgData name="Alemnji, George" userId="a6bf465d-35ea-4b7f-aac4-e3f621c611d7" providerId="ADAL" clId="{0B0CFA63-BFCF-4F25-A21E-97872714ACBD}" dt="2024-06-05T07:12:07.702" v="17" actId="47"/>
          <pc:sldLayoutMkLst>
            <pc:docMk/>
            <pc:sldMasterMk cId="3721700035" sldId="2147483734"/>
            <pc:sldLayoutMk cId="1660958592" sldId="2147483775"/>
          </pc:sldLayoutMkLst>
        </pc:sldLayoutChg>
        <pc:sldLayoutChg chg="del">
          <pc:chgData name="Alemnji, George" userId="a6bf465d-35ea-4b7f-aac4-e3f621c611d7" providerId="ADAL" clId="{0B0CFA63-BFCF-4F25-A21E-97872714ACBD}" dt="2024-06-05T07:11:33.563" v="11" actId="47"/>
          <pc:sldLayoutMkLst>
            <pc:docMk/>
            <pc:sldMasterMk cId="3721700035" sldId="2147483734"/>
            <pc:sldLayoutMk cId="2233699054" sldId="2147483779"/>
          </pc:sldLayoutMkLst>
        </pc:sldLayoutChg>
        <pc:sldLayoutChg chg="del">
          <pc:chgData name="Alemnji, George" userId="a6bf465d-35ea-4b7f-aac4-e3f621c611d7" providerId="ADAL" clId="{0B0CFA63-BFCF-4F25-A21E-97872714ACBD}" dt="2024-06-05T07:11:35.129" v="12" actId="47"/>
          <pc:sldLayoutMkLst>
            <pc:docMk/>
            <pc:sldMasterMk cId="3721700035" sldId="2147483734"/>
            <pc:sldLayoutMk cId="3999910109" sldId="2147483781"/>
          </pc:sldLayoutMkLst>
        </pc:sldLayoutChg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02T05:03:14.221" idx="2">
    <p:pos x="10" y="10"/>
    <p:text>Updated the name of the team here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02T06:03:52.028" idx="5">
    <p:pos x="10" y="10"/>
    <p:text>formated the headings all across the slides</p:text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BABC3-6A33-4FB2-8279-C10337D15543}" type="datetimeFigureOut">
              <a:rPr lang="en-US" smtClean="0"/>
              <a:t>6/5/2024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A1C19-419C-4FC1-9F02-D690BA0F3D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214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FDE03-B869-425E-88F9-5FFA391B1530}" type="datetimeFigureOut">
              <a:rPr lang="en-US" smtClean="0"/>
              <a:t>6/5/2024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AB78A-7831-4A62-AB22-77EAE70E2E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441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EBB1C-6689-4566-BC6A-033D81CB76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14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AB78A-7831-4A62-AB22-77EAE70E2E5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104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AB78A-7831-4A62-AB22-77EAE70E2E5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254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EBB1C-6689-4566-BC6A-033D81CB76B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07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World BG">
    <p:bg>
      <p:bgPr>
        <a:gradFill flip="none" rotWithShape="1">
          <a:gsLst>
            <a:gs pos="0">
              <a:schemeClr val="accent1">
                <a:lumMod val="75000"/>
              </a:schemeClr>
            </a:gs>
            <a:gs pos="97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4727DA-7E5E-975D-665E-7E663EFAEF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t="22096" r="21699" b="2809"/>
          <a:stretch/>
        </p:blipFill>
        <p:spPr>
          <a:xfrm>
            <a:off x="-416257" y="-395787"/>
            <a:ext cx="13024513" cy="7915703"/>
          </a:xfrm>
          <a:prstGeom prst="rect">
            <a:avLst/>
          </a:prstGeom>
        </p:spPr>
      </p:pic>
      <p:sp>
        <p:nvSpPr>
          <p:cNvPr id="8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374424" y="3996274"/>
            <a:ext cx="11443153" cy="424732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374423" y="2448500"/>
            <a:ext cx="11443155" cy="15730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C825E2FE-9228-C523-C20A-468B550A9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2683" y="6051717"/>
            <a:ext cx="11266635" cy="3416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734F37F6-ECAF-1E91-E62B-AAD12E315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94" y="743572"/>
            <a:ext cx="3474720" cy="10834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5A83CF-1DC4-9558-71A9-753A7A16E3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180" y="821180"/>
            <a:ext cx="4033328" cy="96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9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ran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6661403-F99C-E601-3BED-433F9BFA8C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674A2-944E-0A06-8C1A-992586ACA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076" y="6343335"/>
            <a:ext cx="1592931" cy="382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0D00D1-F1C5-F77A-64AE-4E9603063B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64792" y="6326909"/>
            <a:ext cx="1407059" cy="44026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CD505DA-5960-B493-F1D4-3AB3CF134D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2793" y="6553707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82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 Header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43A5A1-B41C-C1B0-72E9-C07D3BF00340}"/>
              </a:ext>
            </a:extLst>
          </p:cNvPr>
          <p:cNvCxnSpPr>
            <a:cxnSpLocks/>
          </p:cNvCxnSpPr>
          <p:nvPr userDrawn="1"/>
        </p:nvCxnSpPr>
        <p:spPr>
          <a:xfrm>
            <a:off x="0" y="1052129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5D0C38F-8FB5-4F7A-F5BA-4EDB3E8284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183590"/>
            <a:ext cx="11702071" cy="49100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459C1E-92FD-4157-50BB-CBC47B6FEC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076" y="6343335"/>
            <a:ext cx="1592931" cy="382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9A0266-E3AF-7C84-031A-4E93478111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64792" y="6326909"/>
            <a:ext cx="1407059" cy="44026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48A6875-D3D2-78C8-FA16-3870A518C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2793" y="6553707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85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5D0C38F-8FB5-4F7A-F5BA-4EDB3E8284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183590"/>
            <a:ext cx="11702071" cy="49100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2A05E0-442C-11DD-A127-7BE4B1013FEB}"/>
              </a:ext>
            </a:extLst>
          </p:cNvPr>
          <p:cNvGrpSpPr/>
          <p:nvPr userDrawn="1"/>
        </p:nvGrpSpPr>
        <p:grpSpPr>
          <a:xfrm>
            <a:off x="201076" y="6326909"/>
            <a:ext cx="3070775" cy="440264"/>
            <a:chOff x="201076" y="6326909"/>
            <a:chExt cx="3070775" cy="4402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D459C1E-92FD-4157-50BB-CBC47B6FEC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1076" y="6343335"/>
              <a:ext cx="1592931" cy="38210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9A0266-E3AF-7C84-031A-4E93478111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1864792" y="6326909"/>
              <a:ext cx="1407059" cy="440264"/>
            </a:xfrm>
            <a:prstGeom prst="rect">
              <a:avLst/>
            </a:prstGeom>
          </p:spPr>
        </p:pic>
      </p:grp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48A6875-D3D2-78C8-FA16-3870A518C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2793" y="6553707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08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275950"/>
            <a:ext cx="11702071" cy="46724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835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 BG and World Map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2F66B2-B19A-004D-5D67-7BA5E487AC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25851" r="23897" b="9089"/>
          <a:stretch/>
        </p:blipFill>
        <p:spPr>
          <a:xfrm>
            <a:off x="-84221" y="0"/>
            <a:ext cx="12192000" cy="6858000"/>
          </a:xfrm>
          <a:prstGeom prst="rect">
            <a:avLst/>
          </a:prstGeom>
        </p:spPr>
      </p:pic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304800" y="228600"/>
            <a:ext cx="11582400" cy="11311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E0B475-BDBA-CE74-50DD-CC893F7097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01076" y="6336225"/>
            <a:ext cx="3072384" cy="430948"/>
            <a:chOff x="3291130" y="5891151"/>
            <a:chExt cx="5371608" cy="7534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88B1F8-AA5A-9160-0C46-2848523C5E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91130" y="5922685"/>
              <a:ext cx="2804870" cy="673787"/>
            </a:xfrm>
            <a:prstGeom prst="rect">
              <a:avLst/>
            </a:prstGeom>
          </p:spPr>
        </p:pic>
        <p:pic>
          <p:nvPicPr>
            <p:cNvPr id="2" name="Picture 1" descr="Text, logo&#10;&#10;Description automatically generated">
              <a:extLst>
                <a:ext uri="{FF2B5EF4-FFF2-40B4-BE49-F238E27FC236}">
                  <a16:creationId xmlns:a16="http://schemas.microsoft.com/office/drawing/2014/main" id="{70F3D138-EFC9-B935-B598-07255CE6F4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337" y="5891151"/>
              <a:ext cx="2416401" cy="753449"/>
            </a:xfrm>
            <a:prstGeom prst="rect">
              <a:avLst/>
            </a:prstGeom>
          </p:spPr>
        </p:pic>
      </p:grp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DB42480-8DE6-8EBB-58E3-4CB1FF4839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1" y="1617697"/>
            <a:ext cx="11600470" cy="46724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&gt;"/>
              <a:defRPr sz="2000">
                <a:solidFill>
                  <a:schemeClr val="bg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619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Dark Blue">
    <p:bg>
      <p:bgPr>
        <a:gradFill flip="none" rotWithShape="1">
          <a:gsLst>
            <a:gs pos="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5D1CBB-52C6-0A57-AAC8-4A8F4C2AE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25851" r="23897" b="90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304800" y="2863429"/>
            <a:ext cx="11582400" cy="11311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F9EA84-6A86-5B84-967B-032B9BA711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130" y="5922685"/>
            <a:ext cx="2804870" cy="673787"/>
          </a:xfrm>
          <a:prstGeom prst="rect">
            <a:avLst/>
          </a:prstGeom>
        </p:spPr>
      </p:pic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8DF5C48A-B26C-22EE-1B51-91C747A89B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337" y="5891151"/>
            <a:ext cx="2416401" cy="75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3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2F66B2-B19A-004D-5D67-7BA5E487AC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25851" r="23897" b="9089"/>
          <a:stretch/>
        </p:blipFill>
        <p:spPr>
          <a:xfrm>
            <a:off x="-84221" y="0"/>
            <a:ext cx="12192000" cy="6858000"/>
          </a:xfrm>
          <a:prstGeom prst="rect">
            <a:avLst/>
          </a:prstGeom>
        </p:spPr>
      </p:pic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304800" y="2863429"/>
            <a:ext cx="11582400" cy="11311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88B1F8-AA5A-9160-0C46-2848523C5E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130" y="5922685"/>
            <a:ext cx="2804870" cy="673787"/>
          </a:xfrm>
          <a:prstGeom prst="rect">
            <a:avLst/>
          </a:prstGeom>
        </p:spPr>
      </p:pic>
      <p:pic>
        <p:nvPicPr>
          <p:cNvPr id="2" name="Picture 1" descr="Text, logo&#10;&#10;Description automatically generated">
            <a:extLst>
              <a:ext uri="{FF2B5EF4-FFF2-40B4-BE49-F238E27FC236}">
                <a16:creationId xmlns:a16="http://schemas.microsoft.com/office/drawing/2014/main" id="{70F3D138-EFC9-B935-B598-07255CE6F4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337" y="5891151"/>
            <a:ext cx="2416401" cy="75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1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Red"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B2D5E1-D135-CBF0-5850-427D446850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25851" r="23897" b="90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304800" y="2863429"/>
            <a:ext cx="11582400" cy="11311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4BAC1-B169-E332-A62D-8CE2213A35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130" y="5922685"/>
            <a:ext cx="2804870" cy="673787"/>
          </a:xfrm>
          <a:prstGeom prst="rect">
            <a:avLst/>
          </a:prstGeom>
        </p:spPr>
      </p:pic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4FE3E374-8973-5D92-C898-43AEC4188F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337" y="5891151"/>
            <a:ext cx="2416401" cy="75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1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Dark Blue_FA">
    <p:bg>
      <p:bgPr>
        <a:gradFill flip="none" rotWithShape="1">
          <a:gsLst>
            <a:gs pos="0">
              <a:schemeClr val="accent1">
                <a:lumMod val="75000"/>
              </a:schemeClr>
            </a:gs>
            <a:gs pos="97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7F793F-B5A7-11BD-3128-610303DFC1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25851" r="23897" b="9089"/>
          <a:stretch/>
        </p:blipFill>
        <p:spPr>
          <a:xfrm>
            <a:off x="36095" y="0"/>
            <a:ext cx="12192000" cy="6858000"/>
          </a:xfrm>
          <a:prstGeom prst="rect">
            <a:avLst/>
          </a:prstGeom>
        </p:spPr>
      </p:pic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304800" y="2863429"/>
            <a:ext cx="11582400" cy="11311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6B3986-4376-1909-F092-4540CB708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130" y="5922685"/>
            <a:ext cx="2804870" cy="673787"/>
          </a:xfrm>
          <a:prstGeom prst="rect">
            <a:avLst/>
          </a:prstGeom>
        </p:spPr>
      </p:pic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6646C5CF-FC46-7675-9161-B7CD392FE7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337" y="5891151"/>
            <a:ext cx="2416401" cy="75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3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002" y="5952204"/>
            <a:ext cx="2507719" cy="853236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220980" y="5264943"/>
            <a:ext cx="9360022" cy="1063009"/>
          </a:xfrm>
        </p:spPr>
        <p:txBody>
          <a:bodyPr anchor="b">
            <a:norm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/>
              <a:t>Weekday, Month DD, YYYY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20980" y="1770342"/>
            <a:ext cx="11750040" cy="1928812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 dirty="0"/>
              <a:t>Enter Presentation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0980" y="4038600"/>
            <a:ext cx="11750040" cy="886897"/>
          </a:xfrm>
        </p:spPr>
        <p:txBody>
          <a:bodyPr anchor="b"/>
          <a:lstStyle>
            <a:lvl1pPr marL="0" indent="0" algn="l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presentation subtitle or author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439680"/>
            <a:ext cx="198424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98989"/>
                </a:solidFill>
              </a:rPr>
              <a:t>Division of Global HIV</a:t>
            </a:r>
            <a:r>
              <a:rPr lang="en-US" sz="1200" baseline="0" dirty="0">
                <a:solidFill>
                  <a:srgbClr val="898989"/>
                </a:solidFill>
              </a:rPr>
              <a:t> &amp; TB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660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HIV Ribbon">
    <p:bg>
      <p:bgPr>
        <a:gradFill flip="none" rotWithShape="1">
          <a:gsLst>
            <a:gs pos="0">
              <a:schemeClr val="accent1">
                <a:lumMod val="75000"/>
              </a:schemeClr>
            </a:gs>
            <a:gs pos="97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CE0EAE9-3BBF-C070-C5B8-F0B8896BC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t="22096" r="21699" b="2809"/>
          <a:stretch/>
        </p:blipFill>
        <p:spPr>
          <a:xfrm>
            <a:off x="-416257" y="-395787"/>
            <a:ext cx="13024513" cy="7915703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365733" y="0"/>
            <a:ext cx="3826267" cy="6858000"/>
          </a:xfrm>
          <a:prstGeom prst="rect">
            <a:avLst/>
          </a:prstGeom>
          <a:blipFill dpi="0" rotWithShape="1"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974" t="-1882" r="-16678" b="-164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89006359-3A21-FA3D-7EF7-9A90C8344A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2472" y="4089307"/>
            <a:ext cx="10881360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6">
            <a:extLst>
              <a:ext uri="{FF2B5EF4-FFF2-40B4-BE49-F238E27FC236}">
                <a16:creationId xmlns:a16="http://schemas.microsoft.com/office/drawing/2014/main" id="{12749465-A792-DC9C-1CA7-CE9ED9B97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16" y="2467667"/>
            <a:ext cx="10926756" cy="1573072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9933E616-7233-1292-490A-7DEF588B64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471" y="5525952"/>
            <a:ext cx="10881360" cy="2215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34D299EA-28B1-F313-C21D-D48C6CE4A6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14" y="696795"/>
            <a:ext cx="3474720" cy="10834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AA1A80-5A23-3FA4-F30E-44B3B7CC67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774403"/>
            <a:ext cx="4033328" cy="96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3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entered_Stacked Logo">
  <p:cSld name="Title_Centered_Stacked Logo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21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84" t="22096" r="21699" b="2809"/>
          <a:stretch/>
        </p:blipFill>
        <p:spPr>
          <a:xfrm>
            <a:off x="-416257" y="-395787"/>
            <a:ext cx="13024513" cy="7915703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21"/>
          <p:cNvSpPr txBox="1">
            <a:spLocks noGrp="1"/>
          </p:cNvSpPr>
          <p:nvPr>
            <p:ph type="body" idx="1"/>
          </p:nvPr>
        </p:nvSpPr>
        <p:spPr>
          <a:xfrm>
            <a:off x="462683" y="6188399"/>
            <a:ext cx="11266635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2"/>
          </p:nvPr>
        </p:nvSpPr>
        <p:spPr>
          <a:xfrm>
            <a:off x="374425" y="4304250"/>
            <a:ext cx="114431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title"/>
          </p:nvPr>
        </p:nvSpPr>
        <p:spPr>
          <a:xfrm>
            <a:off x="374423" y="3170706"/>
            <a:ext cx="11443155" cy="113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46" name="Google Shape;46;p21" descr="A picture containing calendar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4637" y="355669"/>
            <a:ext cx="2082726" cy="2468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816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entered_Foreign Audiences">
  <p:cSld name="Title_Centered_Foreign Audiences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22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84" t="22096" r="21699" b="2809"/>
          <a:stretch/>
        </p:blipFill>
        <p:spPr>
          <a:xfrm>
            <a:off x="-416257" y="-395787"/>
            <a:ext cx="13024513" cy="791570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2"/>
          <p:cNvSpPr txBox="1">
            <a:spLocks noGrp="1"/>
          </p:cNvSpPr>
          <p:nvPr>
            <p:ph type="body" idx="1"/>
          </p:nvPr>
        </p:nvSpPr>
        <p:spPr>
          <a:xfrm>
            <a:off x="374425" y="4211890"/>
            <a:ext cx="114431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374423" y="3078346"/>
            <a:ext cx="11443155" cy="113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body" idx="2"/>
          </p:nvPr>
        </p:nvSpPr>
        <p:spPr>
          <a:xfrm>
            <a:off x="462683" y="6188399"/>
            <a:ext cx="11266635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2" name="Google Shape;52;p22" descr="A picture containing text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0" y="555789"/>
            <a:ext cx="2743200" cy="1959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669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entered_Asia Region Logo">
  <p:cSld name="Title_Centered_Asia Region Logo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23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84" t="22096" r="21699" b="2809"/>
          <a:stretch/>
        </p:blipFill>
        <p:spPr>
          <a:xfrm>
            <a:off x="-416257" y="-395787"/>
            <a:ext cx="13024513" cy="791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23" descr="Diagram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0084" y="586885"/>
            <a:ext cx="2331832" cy="233183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374425" y="4211890"/>
            <a:ext cx="114431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title"/>
          </p:nvPr>
        </p:nvSpPr>
        <p:spPr>
          <a:xfrm>
            <a:off x="374423" y="3078346"/>
            <a:ext cx="11443155" cy="113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body" idx="2"/>
          </p:nvPr>
        </p:nvSpPr>
        <p:spPr>
          <a:xfrm>
            <a:off x="462683" y="6188399"/>
            <a:ext cx="11266635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04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entered_West Africa Region Logo">
  <p:cSld name="Title_Centered_West Africa Region Logo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24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84" t="22096" r="21699" b="2809"/>
          <a:stretch/>
        </p:blipFill>
        <p:spPr>
          <a:xfrm>
            <a:off x="-416257" y="-395787"/>
            <a:ext cx="13024513" cy="791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2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0084" y="586885"/>
            <a:ext cx="2331832" cy="233183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4"/>
          <p:cNvSpPr txBox="1">
            <a:spLocks noGrp="1"/>
          </p:cNvSpPr>
          <p:nvPr>
            <p:ph type="body" idx="1"/>
          </p:nvPr>
        </p:nvSpPr>
        <p:spPr>
          <a:xfrm>
            <a:off x="374425" y="4211890"/>
            <a:ext cx="114431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title"/>
          </p:nvPr>
        </p:nvSpPr>
        <p:spPr>
          <a:xfrm>
            <a:off x="374423" y="3078346"/>
            <a:ext cx="11443155" cy="113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body" idx="2"/>
          </p:nvPr>
        </p:nvSpPr>
        <p:spPr>
          <a:xfrm>
            <a:off x="462683" y="6188399"/>
            <a:ext cx="11266635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858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entered_Western Hemisphere">
  <p:cSld name="Title_Centered_Western Hemisphere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25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84" t="22096" r="21699" b="2809"/>
          <a:stretch/>
        </p:blipFill>
        <p:spPr>
          <a:xfrm>
            <a:off x="-416257" y="-395787"/>
            <a:ext cx="13024513" cy="791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0084" y="586885"/>
            <a:ext cx="2331832" cy="2331832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374425" y="4211890"/>
            <a:ext cx="114431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374423" y="3078346"/>
            <a:ext cx="11443155" cy="113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2"/>
          </p:nvPr>
        </p:nvSpPr>
        <p:spPr>
          <a:xfrm>
            <a:off x="462683" y="6188399"/>
            <a:ext cx="11266635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02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Dark Blue_Asia Region">
  <p:cSld name="Content_Dark Blue_Asia Reg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8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8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8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8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28"/>
          <p:cNvSpPr txBox="1">
            <a:spLocks noGrp="1"/>
          </p:cNvSpPr>
          <p:nvPr>
            <p:ph type="body" idx="3"/>
          </p:nvPr>
        </p:nvSpPr>
        <p:spPr>
          <a:xfrm>
            <a:off x="1197431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1" name="Google Shape;91;p28" descr="Diagram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3" y="5873907"/>
            <a:ext cx="931070" cy="931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715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Dark Blue_West Africa">
  <p:cSld name="Content_Dark Blue_West Africa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9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9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29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9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7" name="Google Shape;97;p2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3" y="5873907"/>
            <a:ext cx="931070" cy="93107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9"/>
          <p:cNvSpPr txBox="1">
            <a:spLocks noGrp="1"/>
          </p:cNvSpPr>
          <p:nvPr>
            <p:ph type="body" idx="3"/>
          </p:nvPr>
        </p:nvSpPr>
        <p:spPr>
          <a:xfrm>
            <a:off x="1197431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18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Dark Blue_Country Logo">
  <p:cSld name="Content_Dark Blue_Country Logo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1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1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31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1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31"/>
          <p:cNvSpPr txBox="1">
            <a:spLocks noGrp="1"/>
          </p:cNvSpPr>
          <p:nvPr>
            <p:ph type="body" idx="3"/>
          </p:nvPr>
        </p:nvSpPr>
        <p:spPr>
          <a:xfrm>
            <a:off x="1521539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2" name="Google Shape;112;p3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864" y="5874505"/>
            <a:ext cx="1221028" cy="834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18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_FA Logo">
  <p:cSld name="Content_Blue_FA Logo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2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2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32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2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32"/>
          <p:cNvSpPr txBox="1">
            <a:spLocks noGrp="1"/>
          </p:cNvSpPr>
          <p:nvPr>
            <p:ph type="body" idx="3"/>
          </p:nvPr>
        </p:nvSpPr>
        <p:spPr>
          <a:xfrm>
            <a:off x="1540012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9" name="Google Shape;119;p32" descr="A picture containing text, sign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864" y="5856033"/>
            <a:ext cx="1204691" cy="861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55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_Asia Region">
  <p:cSld name="Content_Blue_Asia Regio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3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3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33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3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33"/>
          <p:cNvSpPr txBox="1">
            <a:spLocks noGrp="1"/>
          </p:cNvSpPr>
          <p:nvPr>
            <p:ph type="body" idx="3"/>
          </p:nvPr>
        </p:nvSpPr>
        <p:spPr>
          <a:xfrm>
            <a:off x="1125993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6" name="Google Shape;126;p33" descr="Diagram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3" y="5873907"/>
            <a:ext cx="931070" cy="931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073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US Flag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374424" y="3968575"/>
            <a:ext cx="11443153" cy="4801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374423" y="2448500"/>
            <a:ext cx="11443155" cy="15730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C825E2FE-9228-C523-C20A-468B550A9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2683" y="6051717"/>
            <a:ext cx="11266635" cy="3416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734F37F6-ECAF-1E91-E62B-AAD12E3159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94" y="743572"/>
            <a:ext cx="3474720" cy="10834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5A83CF-1DC4-9558-71A9-753A7A16E32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180" y="821180"/>
            <a:ext cx="4033328" cy="96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6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_West Africa">
  <p:cSld name="Content_Blue_West Africa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4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4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34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4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2" name="Google Shape;132;p3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3" y="5873907"/>
            <a:ext cx="931070" cy="93107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4"/>
          <p:cNvSpPr txBox="1">
            <a:spLocks noGrp="1"/>
          </p:cNvSpPr>
          <p:nvPr>
            <p:ph type="body" idx="3"/>
          </p:nvPr>
        </p:nvSpPr>
        <p:spPr>
          <a:xfrm>
            <a:off x="1125993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07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_Western Hemisphere">
  <p:cSld name="Content_Blue_Western Hemispher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5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5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35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35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9" name="Google Shape;139;p3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3" y="5873907"/>
            <a:ext cx="931070" cy="93107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5"/>
          <p:cNvSpPr txBox="1">
            <a:spLocks noGrp="1"/>
          </p:cNvSpPr>
          <p:nvPr>
            <p:ph type="body" idx="3"/>
          </p:nvPr>
        </p:nvSpPr>
        <p:spPr>
          <a:xfrm>
            <a:off x="1125993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32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Red Header">
  <p:cSld name="Content_Red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7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37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7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37"/>
          <p:cNvSpPr txBox="1">
            <a:spLocks noGrp="1"/>
          </p:cNvSpPr>
          <p:nvPr>
            <p:ph type="body" idx="3"/>
          </p:nvPr>
        </p:nvSpPr>
        <p:spPr>
          <a:xfrm>
            <a:off x="2546332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4" name="Google Shape;154;p3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604" y="6093624"/>
            <a:ext cx="2286000" cy="715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11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Red_FA Logo">
  <p:cSld name="Content_Red_FA Logo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8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8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" name="Google Shape;158;p38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8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38"/>
          <p:cNvSpPr txBox="1">
            <a:spLocks noGrp="1"/>
          </p:cNvSpPr>
          <p:nvPr>
            <p:ph type="body" idx="3"/>
          </p:nvPr>
        </p:nvSpPr>
        <p:spPr>
          <a:xfrm>
            <a:off x="1540012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1" name="Google Shape;161;p38" descr="A picture containing text, sign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864" y="5856033"/>
            <a:ext cx="1204691" cy="861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61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Red_Asia Region">
  <p:cSld name="Content_Red_Asia Reg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9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39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39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9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39"/>
          <p:cNvSpPr txBox="1">
            <a:spLocks noGrp="1"/>
          </p:cNvSpPr>
          <p:nvPr>
            <p:ph type="body" idx="3"/>
          </p:nvPr>
        </p:nvSpPr>
        <p:spPr>
          <a:xfrm>
            <a:off x="1125993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8" name="Google Shape;168;p39" descr="Diagram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3" y="5873907"/>
            <a:ext cx="931070" cy="931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89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_Red_West Africa">
  <p:cSld name="1_Content_Red_West Africa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0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0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Google Shape;172;p40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0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74" name="Google Shape;174;p4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3" y="5873907"/>
            <a:ext cx="931070" cy="93107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40"/>
          <p:cNvSpPr txBox="1">
            <a:spLocks noGrp="1"/>
          </p:cNvSpPr>
          <p:nvPr>
            <p:ph type="body" idx="3"/>
          </p:nvPr>
        </p:nvSpPr>
        <p:spPr>
          <a:xfrm>
            <a:off x="1125993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298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Red_Western Hemisphere">
  <p:cSld name="Content_Red_Western Hemisphere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1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1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41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41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1" name="Google Shape;181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3" y="5873907"/>
            <a:ext cx="931070" cy="93107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41"/>
          <p:cNvSpPr txBox="1">
            <a:spLocks noGrp="1"/>
          </p:cNvSpPr>
          <p:nvPr>
            <p:ph type="body" idx="3"/>
          </p:nvPr>
        </p:nvSpPr>
        <p:spPr>
          <a:xfrm>
            <a:off x="1125993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01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Red_Country Logo">
  <p:cSld name="Content_Red_Country Logo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2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Google Shape;186;p42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2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Google Shape;188;p42"/>
          <p:cNvSpPr txBox="1">
            <a:spLocks noGrp="1"/>
          </p:cNvSpPr>
          <p:nvPr>
            <p:ph type="body" idx="3"/>
          </p:nvPr>
        </p:nvSpPr>
        <p:spPr>
          <a:xfrm>
            <a:off x="1521539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9" name="Google Shape;189;p4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864" y="5874505"/>
            <a:ext cx="1221028" cy="834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867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 Header Line">
  <p:cSld name="Content_Blue Header Line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3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p43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3" name="Google Shape;193;p43"/>
          <p:cNvCxnSpPr/>
          <p:nvPr/>
        </p:nvCxnSpPr>
        <p:spPr>
          <a:xfrm>
            <a:off x="0" y="1052129"/>
            <a:ext cx="12192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4" name="Google Shape;194;p43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910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" name="Google Shape;195;p43"/>
          <p:cNvSpPr txBox="1">
            <a:spLocks noGrp="1"/>
          </p:cNvSpPr>
          <p:nvPr>
            <p:ph type="body" idx="3"/>
          </p:nvPr>
        </p:nvSpPr>
        <p:spPr>
          <a:xfrm>
            <a:off x="2546332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6" name="Google Shape;196;p4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604" y="6093624"/>
            <a:ext cx="2286000" cy="715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145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 Header Line_FA">
  <p:cSld name="Content_Blue Header Line_FA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4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4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00" name="Google Shape;200;p44"/>
          <p:cNvCxnSpPr/>
          <p:nvPr/>
        </p:nvCxnSpPr>
        <p:spPr>
          <a:xfrm>
            <a:off x="0" y="1052129"/>
            <a:ext cx="12192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1" name="Google Shape;201;p44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Google Shape;202;p44"/>
          <p:cNvSpPr txBox="1">
            <a:spLocks noGrp="1"/>
          </p:cNvSpPr>
          <p:nvPr>
            <p:ph type="body" idx="3"/>
          </p:nvPr>
        </p:nvSpPr>
        <p:spPr>
          <a:xfrm>
            <a:off x="1540012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3" name="Google Shape;203;p44" descr="A picture containing text, sign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864" y="5856033"/>
            <a:ext cx="1204691" cy="861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57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World Map Dots">
    <p:bg>
      <p:bgPr>
        <a:gradFill flip="none" rotWithShape="1">
          <a:gsLst>
            <a:gs pos="0">
              <a:schemeClr val="accent1">
                <a:lumMod val="75000"/>
              </a:schemeClr>
            </a:gs>
            <a:gs pos="97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4727DA-7E5E-975D-665E-7E663EFAEF1B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r="3711"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374424" y="3968575"/>
            <a:ext cx="11443153" cy="4801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374423" y="2448500"/>
            <a:ext cx="11443155" cy="15730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C825E2FE-9228-C523-C20A-468B550A9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2683" y="6051717"/>
            <a:ext cx="11266635" cy="3416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734F37F6-ECAF-1E91-E62B-AAD12E315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94" y="743572"/>
            <a:ext cx="3474720" cy="10834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5A83CF-1DC4-9558-71A9-753A7A16E3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180" y="821180"/>
            <a:ext cx="4033328" cy="96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3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 Line_Country Logo">
  <p:cSld name="Content_Blue Line_Country Logo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5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5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07" name="Google Shape;207;p45"/>
          <p:cNvCxnSpPr/>
          <p:nvPr/>
        </p:nvCxnSpPr>
        <p:spPr>
          <a:xfrm>
            <a:off x="0" y="1052129"/>
            <a:ext cx="12192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8" name="Google Shape;208;p45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9" name="Google Shape;209;p45"/>
          <p:cNvSpPr txBox="1">
            <a:spLocks noGrp="1"/>
          </p:cNvSpPr>
          <p:nvPr>
            <p:ph type="body" idx="3"/>
          </p:nvPr>
        </p:nvSpPr>
        <p:spPr>
          <a:xfrm>
            <a:off x="1521539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0" name="Google Shape;210;p4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864" y="5874505"/>
            <a:ext cx="1221028" cy="834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39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 Line_West Africa">
  <p:cSld name="Content_Blue Line_West Africa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6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46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14" name="Google Shape;214;p46"/>
          <p:cNvCxnSpPr/>
          <p:nvPr/>
        </p:nvCxnSpPr>
        <p:spPr>
          <a:xfrm>
            <a:off x="0" y="1052129"/>
            <a:ext cx="12192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5" name="Google Shape;215;p46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6" name="Google Shape;216;p4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3" y="5873907"/>
            <a:ext cx="931070" cy="93107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46"/>
          <p:cNvSpPr txBox="1">
            <a:spLocks noGrp="1"/>
          </p:cNvSpPr>
          <p:nvPr>
            <p:ph type="body" idx="3"/>
          </p:nvPr>
        </p:nvSpPr>
        <p:spPr>
          <a:xfrm>
            <a:off x="1125993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108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 Line_Asia">
  <p:cSld name="Content_Blue Line_Asia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7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7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21" name="Google Shape;221;p47"/>
          <p:cNvCxnSpPr/>
          <p:nvPr/>
        </p:nvCxnSpPr>
        <p:spPr>
          <a:xfrm>
            <a:off x="0" y="1052129"/>
            <a:ext cx="12192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2" name="Google Shape;222;p47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3" name="Google Shape;223;p47"/>
          <p:cNvSpPr txBox="1">
            <a:spLocks noGrp="1"/>
          </p:cNvSpPr>
          <p:nvPr>
            <p:ph type="body" idx="3"/>
          </p:nvPr>
        </p:nvSpPr>
        <p:spPr>
          <a:xfrm>
            <a:off x="1125993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24" name="Google Shape;224;p47" descr="Diagram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3" y="5873907"/>
            <a:ext cx="931070" cy="931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195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ue Line_Western Hemisphere">
  <p:cSld name="Content_Blue Line_Western Hemisphere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8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8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28" name="Google Shape;228;p48"/>
          <p:cNvCxnSpPr/>
          <p:nvPr/>
        </p:nvCxnSpPr>
        <p:spPr>
          <a:xfrm>
            <a:off x="0" y="1052129"/>
            <a:ext cx="12192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9" name="Google Shape;229;p48"/>
          <p:cNvSpPr txBox="1">
            <a:spLocks noGrp="1"/>
          </p:cNvSpPr>
          <p:nvPr>
            <p:ph type="body" idx="2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0" name="Google Shape;230;p4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3" y="5873907"/>
            <a:ext cx="931070" cy="93107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48"/>
          <p:cNvSpPr txBox="1">
            <a:spLocks noGrp="1"/>
          </p:cNvSpPr>
          <p:nvPr>
            <p:ph type="body" idx="3"/>
          </p:nvPr>
        </p:nvSpPr>
        <p:spPr>
          <a:xfrm>
            <a:off x="1125993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9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No Logo">
  <p:cSld name="Blank_No Logo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9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4" name="Google Shape;234;p49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9"/>
          <p:cNvSpPr txBox="1">
            <a:spLocks noGrp="1"/>
          </p:cNvSpPr>
          <p:nvPr>
            <p:ph type="body" idx="2"/>
          </p:nvPr>
        </p:nvSpPr>
        <p:spPr>
          <a:xfrm>
            <a:off x="286730" y="127595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06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_Dark Blue">
  <p:cSld name="Section Break_Dark Blue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50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5" t="25851" r="23897" b="908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50" descr="A picture containing calendar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5012732"/>
            <a:ext cx="1371600" cy="162590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50"/>
          <p:cNvSpPr txBox="1">
            <a:spLocks noGrp="1"/>
          </p:cNvSpPr>
          <p:nvPr>
            <p:ph type="title"/>
          </p:nvPr>
        </p:nvSpPr>
        <p:spPr>
          <a:xfrm>
            <a:off x="304800" y="2863429"/>
            <a:ext cx="11582400" cy="113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87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_Red">
  <p:cSld name="Section Break_Red">
    <p:bg>
      <p:bgPr>
        <a:gradFill>
          <a:gsLst>
            <a:gs pos="0">
              <a:srgbClr val="84181B"/>
            </a:gs>
            <a:gs pos="23000">
              <a:srgbClr val="84181B"/>
            </a:gs>
            <a:gs pos="69000">
              <a:srgbClr val="6F1417"/>
            </a:gs>
            <a:gs pos="97000">
              <a:srgbClr val="681315"/>
            </a:gs>
            <a:gs pos="100000">
              <a:srgbClr val="68131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51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5" t="25851" r="23897" b="908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51"/>
          <p:cNvSpPr txBox="1">
            <a:spLocks noGrp="1"/>
          </p:cNvSpPr>
          <p:nvPr>
            <p:ph type="title"/>
          </p:nvPr>
        </p:nvSpPr>
        <p:spPr>
          <a:xfrm>
            <a:off x="304800" y="2863429"/>
            <a:ext cx="11582400" cy="113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43" name="Google Shape;243;p51" descr="A picture containing calendar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5012732"/>
            <a:ext cx="1371600" cy="1625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23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_Dark Blue_FA">
  <p:cSld name="Section Break_Dark Blue_FA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52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5" t="25851" r="23897" b="9089"/>
          <a:stretch/>
        </p:blipFill>
        <p:spPr>
          <a:xfrm>
            <a:off x="3609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52"/>
          <p:cNvSpPr txBox="1">
            <a:spLocks noGrp="1"/>
          </p:cNvSpPr>
          <p:nvPr>
            <p:ph type="title"/>
          </p:nvPr>
        </p:nvSpPr>
        <p:spPr>
          <a:xfrm>
            <a:off x="304800" y="2863429"/>
            <a:ext cx="11582400" cy="113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47" name="Google Shape;247;p52" descr="A picture containing text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600" y="5306417"/>
            <a:ext cx="1828800" cy="13087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580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untry Logo_SB_Dark Blue">
  <p:cSld name="Country Logo_SB_Dark Blue">
    <p:bg>
      <p:bgPr>
        <a:gradFill>
          <a:gsLst>
            <a:gs pos="0">
              <a:srgbClr val="141D3F"/>
            </a:gs>
            <a:gs pos="97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53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5" t="25851" r="23897" b="9089"/>
          <a:stretch/>
        </p:blipFill>
        <p:spPr>
          <a:xfrm>
            <a:off x="3609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3"/>
          <p:cNvSpPr txBox="1">
            <a:spLocks noGrp="1"/>
          </p:cNvSpPr>
          <p:nvPr>
            <p:ph type="title"/>
          </p:nvPr>
        </p:nvSpPr>
        <p:spPr>
          <a:xfrm>
            <a:off x="304800" y="2863429"/>
            <a:ext cx="11582400" cy="113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51" name="Google Shape;251;p5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440" y="5192343"/>
            <a:ext cx="2103120" cy="1437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554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untry Logo_SB_Blue">
  <p:cSld name="Country Logo_SB_Blue">
    <p:bg>
      <p:bgPr>
        <a:gradFill>
          <a:gsLst>
            <a:gs pos="0">
              <a:srgbClr val="134E84"/>
            </a:gs>
            <a:gs pos="23000">
              <a:srgbClr val="134E84"/>
            </a:gs>
            <a:gs pos="69000">
              <a:srgbClr val="10426F"/>
            </a:gs>
            <a:gs pos="97000">
              <a:srgbClr val="0F3D68"/>
            </a:gs>
            <a:gs pos="100000">
              <a:srgbClr val="0F3D6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54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5" t="25851" r="23897" b="9089"/>
          <a:stretch/>
        </p:blipFill>
        <p:spPr>
          <a:xfrm>
            <a:off x="3609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5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440" y="5192343"/>
            <a:ext cx="2103120" cy="1437057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54"/>
          <p:cNvSpPr txBox="1">
            <a:spLocks noGrp="1"/>
          </p:cNvSpPr>
          <p:nvPr>
            <p:ph type="title"/>
          </p:nvPr>
        </p:nvSpPr>
        <p:spPr>
          <a:xfrm>
            <a:off x="304800" y="2863429"/>
            <a:ext cx="11582400" cy="113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139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World Glob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8B8E8A2-D706-F33C-B20C-C4ECDCE9C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950A9FE3-41C7-769F-3EB0-3C54E57559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94" y="743572"/>
            <a:ext cx="3474720" cy="10834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81B739-1045-8EBE-9511-50D16FECFB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180" y="821180"/>
            <a:ext cx="4033328" cy="968887"/>
          </a:xfrm>
          <a:prstGeom prst="rect">
            <a:avLst/>
          </a:prstGeom>
        </p:spPr>
      </p:pic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FC1981BA-6ED7-6E6C-A998-B8D0C343CF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4424" y="3968575"/>
            <a:ext cx="11443153" cy="4801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E334590F-5D88-020C-931E-E18956236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23" y="2448500"/>
            <a:ext cx="11443155" cy="15730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EE3A186-5FC0-5ABA-9470-EED83BD79F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2683" y="6065567"/>
            <a:ext cx="11266635" cy="3139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016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untry Logo_SB_Red">
  <p:cSld name="Country Logo_SB_Red">
    <p:bg>
      <p:bgPr>
        <a:gradFill>
          <a:gsLst>
            <a:gs pos="0">
              <a:srgbClr val="84181B"/>
            </a:gs>
            <a:gs pos="23000">
              <a:srgbClr val="84181B"/>
            </a:gs>
            <a:gs pos="69000">
              <a:srgbClr val="6F1417"/>
            </a:gs>
            <a:gs pos="97000">
              <a:srgbClr val="681315"/>
            </a:gs>
            <a:gs pos="100000">
              <a:srgbClr val="68131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55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5" t="25851" r="23897" b="9089"/>
          <a:stretch/>
        </p:blipFill>
        <p:spPr>
          <a:xfrm>
            <a:off x="3609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5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440" y="5192343"/>
            <a:ext cx="2103120" cy="143705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55"/>
          <p:cNvSpPr txBox="1">
            <a:spLocks noGrp="1"/>
          </p:cNvSpPr>
          <p:nvPr>
            <p:ph type="title"/>
          </p:nvPr>
        </p:nvSpPr>
        <p:spPr>
          <a:xfrm>
            <a:off x="304800" y="2863429"/>
            <a:ext cx="11582400" cy="113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65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_Dark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039382" y="6553707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DDFAF-C28B-36AB-F893-DA31002A6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605" y="6193477"/>
            <a:ext cx="2621081" cy="6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664">
          <p15:clr>
            <a:srgbClr val="FBAE40"/>
          </p15:clr>
        </p15:guide>
        <p15:guide id="4" pos="96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Oran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6661403-F99C-E601-3BED-433F9BFA8C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674A2-944E-0A06-8C1A-992586ACA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076" y="6343335"/>
            <a:ext cx="1592931" cy="382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0D00D1-F1C5-F77A-64AE-4E9603063B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64792" y="6326909"/>
            <a:ext cx="1407059" cy="44026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CD505DA-5960-B493-F1D4-3AB3CF134D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2793" y="6553707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735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7552">
          <p15:clr>
            <a:srgbClr val="FBAE40"/>
          </p15:clr>
        </p15:guide>
        <p15:guide id="4" pos="128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PEPFAR Re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6661403-F99C-E601-3BED-433F9BFA8C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674A2-944E-0A06-8C1A-992586ACA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076" y="6343335"/>
            <a:ext cx="1592931" cy="382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0D00D1-F1C5-F77A-64AE-4E9603063B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64792" y="6326909"/>
            <a:ext cx="1407059" cy="44026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CD505DA-5960-B493-F1D4-3AB3CF134D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2793" y="6553707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241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7552">
          <p15:clr>
            <a:srgbClr val="FBAE40"/>
          </p15:clr>
        </p15:guide>
        <p15:guide id="4" pos="128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_Dark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546332" y="6553707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183590"/>
            <a:ext cx="11702071" cy="49100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DDFAF-C28B-36AB-F893-DA31002A6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2604" y="6093624"/>
            <a:ext cx="2286000" cy="71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1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7552">
          <p15:clr>
            <a:srgbClr val="FBAE40"/>
          </p15:clr>
        </p15:guide>
        <p15:guide id="4" pos="128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Dark Blue_FA Logo">
  <p:cSld name="Content_Dark Blue_FA Log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body" idx="2"/>
          </p:nvPr>
        </p:nvSpPr>
        <p:spPr>
          <a:xfrm>
            <a:off x="1540012" y="6553707"/>
            <a:ext cx="7732820" cy="15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4949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27"/>
          <p:cNvSpPr txBox="1"/>
          <p:nvPr/>
        </p:nvSpPr>
        <p:spPr>
          <a:xfrm>
            <a:off x="11529565" y="6488208"/>
            <a:ext cx="5883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dirty="0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7"/>
          <p:cNvSpPr txBox="1">
            <a:spLocks noGrp="1"/>
          </p:cNvSpPr>
          <p:nvPr>
            <p:ph type="body" idx="3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9494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4" name="Google Shape;84;p27" descr="A picture containing text, sign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864" y="5856033"/>
            <a:ext cx="1204691" cy="861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824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52">
          <p15:clr>
            <a:srgbClr val="FBAE40"/>
          </p15:clr>
        </p15:guide>
        <p15:guide id="3" pos="128">
          <p15:clr>
            <a:srgbClr val="FBAE40"/>
          </p15:clr>
        </p15:guide>
        <p15:guide id="4" orient="horz" pos="144">
          <p15:clr>
            <a:srgbClr val="FBAE40"/>
          </p15:clr>
        </p15:guide>
        <p15:guide id="5" orient="horz" pos="422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08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D Dark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442793" y="6553707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183590"/>
            <a:ext cx="11702071" cy="49100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DDFAF-C28B-36AB-F893-DA31002A6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076" y="6343335"/>
            <a:ext cx="1592931" cy="3821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7E0975-C15E-60B5-186E-44A40A299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64792" y="6326909"/>
            <a:ext cx="1407059" cy="44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4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D Medium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rgbClr val="0A314D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A5C3E4E-8DDA-0044-5F77-2C8EDF4AD2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183590"/>
            <a:ext cx="11702071" cy="49100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C6115C-842A-3879-11EF-1891A3694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33384-5400-0F3B-9E3F-8D91E2DB6C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076" y="6343335"/>
            <a:ext cx="1592931" cy="382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8F1BBD-DB27-DA6F-C607-EA13B19F79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64792" y="6326909"/>
            <a:ext cx="1407059" cy="440264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789EF11-AE82-3DCF-8821-045A035DDB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2793" y="6553707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07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EPFAR Logo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rgbClr val="002157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A5C3E4E-8DDA-0044-5F77-2C8EDF4AD2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183590"/>
            <a:ext cx="11702071" cy="49100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C6115C-842A-3879-11EF-1891A3694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33384-5400-0F3B-9E3F-8D91E2DB6C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076" y="6343335"/>
            <a:ext cx="1592931" cy="382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8F1BBD-DB27-DA6F-C607-EA13B19F79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64792" y="6326909"/>
            <a:ext cx="1407059" cy="440264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789EF11-AE82-3DCF-8821-045A035DDB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2793" y="6553707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659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EPFAR Re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0908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>
                <a:solidFill>
                  <a:srgbClr val="494949"/>
                </a:solidFill>
              </a:rPr>
              <a:pPr/>
              <a:t>‹#›</a:t>
            </a:fld>
            <a:endParaRPr lang="en-US" sz="900" dirty="0">
              <a:solidFill>
                <a:srgbClr val="494949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6661403-F99C-E601-3BED-433F9BFA8C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0" y="1183590"/>
            <a:ext cx="11702071" cy="46724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6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600">
                <a:solidFill>
                  <a:schemeClr val="bg2">
                    <a:lumMod val="25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6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674A2-944E-0A06-8C1A-992586ACA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076" y="6343335"/>
            <a:ext cx="1592931" cy="382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0D00D1-F1C5-F77A-64AE-4E9603063B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64792" y="6326909"/>
            <a:ext cx="1407059" cy="44026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CD505DA-5960-B493-F1D4-3AB3CF134D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2793" y="6553707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8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89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7552" userDrawn="1">
          <p15:clr>
            <a:srgbClr val="FBAE40"/>
          </p15:clr>
        </p15:guide>
        <p15:guide id="4" pos="128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42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3307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fld id="{BF23628F-A5FA-4BCB-A370-58EE698AF9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1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695" r:id="rId2"/>
    <p:sldLayoutId id="2147483730" r:id="rId3"/>
    <p:sldLayoutId id="2147483729" r:id="rId4"/>
    <p:sldLayoutId id="2147483727" r:id="rId5"/>
    <p:sldLayoutId id="2147483711" r:id="rId6"/>
    <p:sldLayoutId id="2147483715" r:id="rId7"/>
    <p:sldLayoutId id="2147483728" r:id="rId8"/>
    <p:sldLayoutId id="2147483716" r:id="rId9"/>
    <p:sldLayoutId id="2147483732" r:id="rId10"/>
    <p:sldLayoutId id="2147483717" r:id="rId11"/>
    <p:sldLayoutId id="2147483731" r:id="rId12"/>
    <p:sldLayoutId id="2147483719" r:id="rId13"/>
    <p:sldLayoutId id="2147483733" r:id="rId14"/>
    <p:sldLayoutId id="2147483718" r:id="rId15"/>
    <p:sldLayoutId id="2147483721" r:id="rId16"/>
    <p:sldLayoutId id="2147483720" r:id="rId17"/>
    <p:sldLayoutId id="2147483722" r:id="rId18"/>
    <p:sldLayoutId id="2147483780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9173307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020C1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17000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1" r:id="rId6"/>
    <p:sldLayoutId id="2147483742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68" r:id="rId31"/>
    <p:sldLayoutId id="2147483771" r:id="rId32"/>
    <p:sldLayoutId id="2147483772" r:id="rId33"/>
    <p:sldLayoutId id="2147483773" r:id="rId34"/>
    <p:sldLayoutId id="2147483774" r:id="rId35"/>
    <p:sldLayoutId id="2147483778" r:id="rId36"/>
    <p:sldLayoutId id="2147483779" r:id="rId3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4" Type="http://schemas.openxmlformats.org/officeDocument/2006/relationships/comments" Target="../comments/commen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tm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1415989" y="4188542"/>
            <a:ext cx="9360022" cy="861565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June </a:t>
            </a:r>
            <a:r>
              <a:rPr lang="en-US" sz="2800" dirty="0" smtClean="0">
                <a:solidFill>
                  <a:srgbClr val="00B050"/>
                </a:solidFill>
              </a:rPr>
              <a:t>7, </a:t>
            </a:r>
            <a:r>
              <a:rPr lang="en-US" sz="2800" dirty="0">
                <a:solidFill>
                  <a:srgbClr val="00B050"/>
                </a:solidFill>
              </a:rPr>
              <a:t>2024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RTCQI Best Practice Workshop – Africa Region, Cape Town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/>
              <a:t>Closing Remarks on the HIV RTCQI Workshop in South Africa</a:t>
            </a:r>
            <a:endParaRPr lang="en-US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830E36-B4A2-642D-D493-557086F7B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" y="5677498"/>
            <a:ext cx="2080092" cy="91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9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160020"/>
            <a:ext cx="12850761" cy="777240"/>
          </a:xfrm>
        </p:spPr>
        <p:txBody>
          <a:bodyPr>
            <a:noAutofit/>
          </a:bodyPr>
          <a:lstStyle/>
          <a:p>
            <a:r>
              <a:rPr lang="en-US" sz="3600" dirty="0" smtClean="0"/>
              <a:t>Data to Inform on the Performance of the Algorithm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5" name="Picture 4" descr="3. HIV Testing Strategy_15052024_Nigeria - PowerPoin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4" t="23134" r="9193" b="17348"/>
          <a:stretch/>
        </p:blipFill>
        <p:spPr>
          <a:xfrm>
            <a:off x="0" y="1229031"/>
            <a:ext cx="8268929" cy="3893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051756"/>
            <a:ext cx="6037006" cy="1806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422" y="2701650"/>
            <a:ext cx="6681294" cy="166376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779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677" y="1130429"/>
            <a:ext cx="7181729" cy="534809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887794" y="5555226"/>
            <a:ext cx="6371303" cy="9232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5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Data to Inform on Performance of 4</a:t>
            </a:r>
            <a:r>
              <a:rPr lang="en-US" baseline="30000" dirty="0" smtClean="0"/>
              <a:t>th</a:t>
            </a:r>
            <a:r>
              <a:rPr lang="en-US" dirty="0" smtClean="0"/>
              <a:t> Gen Tests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5" name="Picture 4" descr="3. Use of Standardized Logbook in Rwanda_AFENET - PowerPoin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25539" r="15887" b="18700"/>
          <a:stretch/>
        </p:blipFill>
        <p:spPr>
          <a:xfrm>
            <a:off x="78658" y="1101681"/>
            <a:ext cx="12005187" cy="57759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2787" y="6015325"/>
            <a:ext cx="4414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Think of PT etc.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2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Performance of the 4</a:t>
            </a:r>
            <a:r>
              <a:rPr lang="en-US" baseline="30000" dirty="0" smtClean="0"/>
              <a:t>th</a:t>
            </a:r>
            <a:r>
              <a:rPr lang="en-US" dirty="0" smtClean="0"/>
              <a:t> Generation Rapid Tests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36"/>
          <a:stretch/>
        </p:blipFill>
        <p:spPr>
          <a:xfrm>
            <a:off x="200766" y="1147915"/>
            <a:ext cx="8028833" cy="244086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59" y="3588922"/>
            <a:ext cx="7834680" cy="311969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375355" y="5584723"/>
            <a:ext cx="7698658" cy="5211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5" y="1171106"/>
            <a:ext cx="12038831" cy="53826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0942" y="5112774"/>
            <a:ext cx="11120284" cy="12683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7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Data to Inform on Performance of 3-Test Algorithm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5" name="Picture 4" descr="HIV Testing Strategy-The Malawi Experience - PowerPoin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8" t="33890" r="15000" b="9532"/>
          <a:stretch/>
        </p:blipFill>
        <p:spPr>
          <a:xfrm>
            <a:off x="-1" y="1096656"/>
            <a:ext cx="10736827" cy="576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6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Increase in Number of </a:t>
            </a:r>
            <a:r>
              <a:rPr lang="en-US" dirty="0" err="1" smtClean="0"/>
              <a:t>Inconclusives</a:t>
            </a:r>
            <a:r>
              <a:rPr lang="en-US" dirty="0" smtClean="0"/>
              <a:t> </a:t>
            </a:r>
            <a:r>
              <a:rPr lang="en-US" dirty="0"/>
              <a:t>F</a:t>
            </a:r>
            <a:r>
              <a:rPr lang="en-US" dirty="0" smtClean="0"/>
              <a:t>ollowing Switch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10" y="1118723"/>
            <a:ext cx="9687259" cy="57392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89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Drop in Retesting for Verification Prior to ART-Malawi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5" y="1084501"/>
            <a:ext cx="10274710" cy="577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04039" y="160020"/>
            <a:ext cx="11687961" cy="777240"/>
          </a:xfrm>
        </p:spPr>
        <p:txBody>
          <a:bodyPr/>
          <a:lstStyle/>
          <a:p>
            <a:r>
              <a:rPr lang="en-US" dirty="0" smtClean="0"/>
              <a:t>Encourage Sharing Lessons Learnt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5" name="Picture 4" descr="HIV Testing Strategy-The Malawi Experience - PowerPoin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9" t="29596" r="15000" b="12237"/>
          <a:stretch/>
        </p:blipFill>
        <p:spPr>
          <a:xfrm>
            <a:off x="1" y="1113847"/>
            <a:ext cx="8986684" cy="5594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91665" y="4735856"/>
            <a:ext cx="76003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+mj-lt"/>
              </a:rPr>
              <a:t>Of the 4 countries that have switched from 2-3 tests testing algorithm, share lessons learnt so other countries can emulate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+mj-lt"/>
              </a:rPr>
              <a:t>Issues around cost of 3</a:t>
            </a:r>
            <a:r>
              <a:rPr lang="en-US" baseline="30000" dirty="0" smtClean="0">
                <a:solidFill>
                  <a:srgbClr val="FF0000"/>
                </a:solidFill>
                <a:latin typeface="+mj-lt"/>
              </a:rPr>
              <a:t>rd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+mj-lt"/>
              </a:rPr>
              <a:t>Issues around the number of </a:t>
            </a:r>
            <a:r>
              <a:rPr lang="en-US" dirty="0" err="1" smtClean="0">
                <a:solidFill>
                  <a:srgbClr val="FF0000"/>
                </a:solidFill>
                <a:latin typeface="+mj-lt"/>
              </a:rPr>
              <a:t>inconclusives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+mj-lt"/>
              </a:rPr>
              <a:t>Issues around the number of finger pricks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+mj-lt"/>
              </a:rPr>
              <a:t>Etc.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765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Issues Raised and Complains Shared by Countries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Lack </a:t>
            </a:r>
            <a:r>
              <a:rPr lang="en-US" sz="2400" dirty="0"/>
              <a:t>of coordination at country levels on </a:t>
            </a:r>
            <a:r>
              <a:rPr lang="en-US" sz="2400" dirty="0" smtClean="0"/>
              <a:t>discussions </a:t>
            </a:r>
            <a:r>
              <a:rPr lang="en-US" sz="2400" dirty="0"/>
              <a:t>relating to algorithm </a:t>
            </a:r>
            <a:r>
              <a:rPr lang="en-US" sz="2400" dirty="0" smtClean="0"/>
              <a:t>switch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WHO </a:t>
            </a:r>
            <a:r>
              <a:rPr lang="en-US" sz="2000" dirty="0"/>
              <a:t>and MOH should ensure involvement of all stakeholders </a:t>
            </a:r>
            <a:endParaRPr lang="en-US" sz="2000" dirty="0" smtClean="0"/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B050"/>
                </a:solidFill>
              </a:rPr>
              <a:t>Stakeholders should work together at country and HQ levels for practical guidance</a:t>
            </a:r>
            <a:endParaRPr lang="en-US" sz="2000" dirty="0">
              <a:solidFill>
                <a:srgbClr val="00B050"/>
              </a:solidFill>
            </a:endParaRP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Lack </a:t>
            </a:r>
            <a:r>
              <a:rPr lang="en-US" sz="2400" dirty="0"/>
              <a:t>of commodities to support algorithm switch </a:t>
            </a:r>
            <a:r>
              <a:rPr lang="en-US" sz="2400" dirty="0" smtClean="0"/>
              <a:t>evaluations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000" dirty="0">
                <a:solidFill>
                  <a:srgbClr val="00B050"/>
                </a:solidFill>
              </a:rPr>
              <a:t>WHO needs to clarify 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WHO </a:t>
            </a:r>
            <a:r>
              <a:rPr lang="en-US" sz="2400" dirty="0"/>
              <a:t>data on 3 tests limited to two countries, and not consistent with country claims, for example, Malawi not doing retesting for verification, though WHO claims so. 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Interruption in testing when 1 test in the algorithm is not available </a:t>
            </a:r>
            <a:endParaRPr lang="en-US" sz="2400" dirty="0" smtClean="0"/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Issues on procurement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Alternative algorithm</a:t>
            </a:r>
            <a:endParaRPr lang="en-US" sz="2400" dirty="0"/>
          </a:p>
          <a:p>
            <a:pPr>
              <a:buSzPct val="100000"/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6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Appreciation of Workshop Planners, Logisticians etc.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430" y="1152798"/>
            <a:ext cx="1828800" cy="2218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038" y="1140542"/>
            <a:ext cx="1828800" cy="22183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143" y="3940048"/>
            <a:ext cx="1828800" cy="22183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842" y="1130710"/>
            <a:ext cx="1828800" cy="21636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34" y="1152798"/>
            <a:ext cx="1828800" cy="22183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2" y="3940048"/>
            <a:ext cx="1828800" cy="22183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750" y="1140542"/>
            <a:ext cx="1828800" cy="21537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986" y="3940048"/>
            <a:ext cx="1828800" cy="22183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4" y="1140542"/>
            <a:ext cx="1828800" cy="21636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038" y="3946176"/>
            <a:ext cx="1828800" cy="2206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90" y="3940048"/>
            <a:ext cx="1828800" cy="221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Issues Raised and Complains Shared by </a:t>
            </a:r>
            <a:r>
              <a:rPr lang="en-US" dirty="0" smtClean="0"/>
              <a:t>Countries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buSzPct val="100000"/>
            </a:pPr>
            <a:r>
              <a:rPr lang="en-US" sz="2400" dirty="0" smtClean="0"/>
              <a:t>Performance of some tests in retesting-clients on ART retesting</a:t>
            </a:r>
          </a:p>
          <a:p>
            <a:pPr>
              <a:buSzPct val="100000"/>
            </a:pPr>
            <a:r>
              <a:rPr lang="en-US" sz="2400" dirty="0" smtClean="0"/>
              <a:t>Stability of PT samples using DTS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9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Outstanding Issues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0" y="1183590"/>
            <a:ext cx="12192000" cy="4672443"/>
          </a:xfrm>
        </p:spPr>
        <p:txBody>
          <a:bodyPr/>
          <a:lstStyle/>
          <a:p>
            <a:pPr>
              <a:buSzPct val="101000"/>
              <a:buFont typeface="Arial" panose="020B0604020202020204" pitchFamily="34" charset="0"/>
              <a:buChar char="•"/>
            </a:pPr>
            <a:r>
              <a:rPr lang="en-US" sz="2800" dirty="0"/>
              <a:t>N</a:t>
            </a:r>
            <a:r>
              <a:rPr lang="en-US" sz="2800" dirty="0" smtClean="0"/>
              <a:t>ot </a:t>
            </a:r>
            <a:r>
              <a:rPr lang="en-US" sz="2800" dirty="0"/>
              <a:t>able to compare 2 </a:t>
            </a:r>
            <a:r>
              <a:rPr lang="en-US" sz="2800" dirty="0" smtClean="0"/>
              <a:t>and </a:t>
            </a:r>
            <a:r>
              <a:rPr lang="en-US" sz="2800" dirty="0"/>
              <a:t>3 </a:t>
            </a:r>
            <a:r>
              <a:rPr lang="en-US" sz="2800" dirty="0" smtClean="0"/>
              <a:t>tests testing algorithms</a:t>
            </a:r>
          </a:p>
          <a:p>
            <a:pPr lvl="1">
              <a:buSzPct val="101000"/>
              <a:buFont typeface="Arial" panose="020B0604020202020204" pitchFamily="34" charset="0"/>
              <a:buChar char="•"/>
            </a:pPr>
            <a:r>
              <a:rPr lang="en-US" sz="2400" dirty="0" smtClean="0"/>
              <a:t>Lack </a:t>
            </a:r>
            <a:r>
              <a:rPr lang="en-US" sz="2400" dirty="0"/>
              <a:t>of </a:t>
            </a:r>
            <a:r>
              <a:rPr lang="en-US" sz="2400" dirty="0" smtClean="0"/>
              <a:t>standardization</a:t>
            </a:r>
          </a:p>
          <a:p>
            <a:pPr lvl="2">
              <a:buSzPct val="101000"/>
              <a:buFont typeface="Arial" panose="020B0604020202020204" pitchFamily="34" charset="0"/>
              <a:buChar char="•"/>
            </a:pPr>
            <a:r>
              <a:rPr lang="en-US" sz="2000" dirty="0" smtClean="0"/>
              <a:t>Retesting for verification is not done by all within the same country</a:t>
            </a:r>
          </a:p>
          <a:p>
            <a:pPr lvl="2">
              <a:buSzPct val="101000"/>
              <a:buFont typeface="Arial" panose="020B0604020202020204" pitchFamily="34" charset="0"/>
              <a:buChar char="•"/>
            </a:pPr>
            <a:r>
              <a:rPr lang="en-US" sz="2000" dirty="0" smtClean="0"/>
              <a:t>Some testing not utilizing QA modules such as RTCQI</a:t>
            </a:r>
          </a:p>
          <a:p>
            <a:pPr lvl="2">
              <a:buSzPct val="101000"/>
              <a:buFont typeface="Arial" panose="020B0604020202020204" pitchFamily="34" charset="0"/>
              <a:buChar char="•"/>
            </a:pPr>
            <a:r>
              <a:rPr lang="en-US" sz="2000" dirty="0" smtClean="0"/>
              <a:t>Not using trained testers</a:t>
            </a:r>
          </a:p>
          <a:p>
            <a:pPr lvl="2">
              <a:buSzPct val="101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Hence, there </a:t>
            </a:r>
            <a:r>
              <a:rPr lang="en-US" sz="2000" dirty="0">
                <a:solidFill>
                  <a:srgbClr val="FF0000"/>
                </a:solidFill>
              </a:rPr>
              <a:t>is need for standardization before comparison of these testing strategies </a:t>
            </a:r>
          </a:p>
          <a:p>
            <a:pPr>
              <a:buSzPct val="101000"/>
              <a:buFont typeface="Arial" panose="020B0604020202020204" pitchFamily="34" charset="0"/>
              <a:buChar char="•"/>
            </a:pPr>
            <a:r>
              <a:rPr lang="en-US" sz="2800" dirty="0" smtClean="0"/>
              <a:t>Guidance on the use of 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Generation tests</a:t>
            </a:r>
          </a:p>
          <a:p>
            <a:pPr>
              <a:buSzPct val="101000"/>
              <a:buFont typeface="Arial" panose="020B0604020202020204" pitchFamily="34" charset="0"/>
              <a:buChar char="•"/>
            </a:pPr>
            <a:r>
              <a:rPr lang="en-US" sz="2800" dirty="0" smtClean="0"/>
              <a:t>Specific support that can be offered by WHO on the transition from 2-3 testing algorithm with retesting for verification-countries want to know</a:t>
            </a:r>
          </a:p>
          <a:p>
            <a:pPr>
              <a:buSzPct val="101000"/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799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Gaps, Challenges and Opportunities- 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4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Some Outcomes 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00908" y="1222919"/>
            <a:ext cx="11702071" cy="4672443"/>
          </a:xfrm>
        </p:spPr>
        <p:txBody>
          <a:bodyPr>
            <a:normAutofit lnSpcReduction="10000"/>
          </a:bodyPr>
          <a:lstStyle/>
          <a:p>
            <a:pPr>
              <a:buSzPct val="101000"/>
              <a:buFont typeface="Arial" panose="020B0604020202020204" pitchFamily="34" charset="0"/>
              <a:buChar char="•"/>
            </a:pPr>
            <a:r>
              <a:rPr lang="en-US" sz="2600" dirty="0" smtClean="0"/>
              <a:t>South-to-South collaboration</a:t>
            </a:r>
          </a:p>
          <a:p>
            <a:pPr>
              <a:buSzPct val="101000"/>
              <a:buFont typeface="Arial" panose="020B0604020202020204" pitchFamily="34" charset="0"/>
              <a:buChar char="•"/>
            </a:pPr>
            <a:r>
              <a:rPr lang="en-US" sz="2600" dirty="0" smtClean="0"/>
              <a:t>The Triple alliance: gov’t, IP and PEPFAR</a:t>
            </a:r>
          </a:p>
          <a:p>
            <a:pPr>
              <a:buSzPct val="101000"/>
              <a:buFont typeface="Arial" panose="020B0604020202020204" pitchFamily="34" charset="0"/>
              <a:buChar char="•"/>
            </a:pPr>
            <a:r>
              <a:rPr lang="en-US" sz="2600" dirty="0" smtClean="0"/>
              <a:t>Publications- reach out if you need our assistance</a:t>
            </a:r>
          </a:p>
          <a:p>
            <a:pPr>
              <a:buSzPct val="101000"/>
              <a:buFont typeface="Arial" panose="020B0604020202020204" pitchFamily="34" charset="0"/>
              <a:buChar char="•"/>
            </a:pPr>
            <a:r>
              <a:rPr lang="en-US" sz="2600" dirty="0" smtClean="0"/>
              <a:t>Community of practice</a:t>
            </a:r>
          </a:p>
          <a:p>
            <a:pPr lvl="1">
              <a:buSzPct val="101000"/>
              <a:buFont typeface="Arial" panose="020B0604020202020204" pitchFamily="34" charset="0"/>
              <a:buChar char="•"/>
            </a:pPr>
            <a:r>
              <a:rPr lang="en-US" sz="2400" dirty="0" smtClean="0"/>
              <a:t>Sharing of tools</a:t>
            </a:r>
          </a:p>
          <a:p>
            <a:pPr lvl="1">
              <a:buSzPct val="101000"/>
              <a:buFont typeface="Arial" panose="020B0604020202020204" pitchFamily="34" charset="0"/>
              <a:buChar char="•"/>
            </a:pPr>
            <a:r>
              <a:rPr lang="en-US" sz="2400" dirty="0" smtClean="0"/>
              <a:t>Presentations from the workshop</a:t>
            </a:r>
          </a:p>
          <a:p>
            <a:pPr lvl="1">
              <a:buSzPct val="101000"/>
              <a:buFont typeface="Arial" panose="020B0604020202020204" pitchFamily="34" charset="0"/>
              <a:buChar char="•"/>
            </a:pPr>
            <a:r>
              <a:rPr lang="en-US" sz="2400" dirty="0" smtClean="0"/>
              <a:t>Best practices</a:t>
            </a:r>
          </a:p>
          <a:p>
            <a:pPr lvl="1">
              <a:buSzPct val="101000"/>
              <a:buFont typeface="Arial" panose="020B0604020202020204" pitchFamily="34" charset="0"/>
              <a:buChar char="•"/>
            </a:pPr>
            <a:r>
              <a:rPr lang="en-US" sz="2400" dirty="0" smtClean="0"/>
              <a:t>Annual RTCQI Summary report to track progress and advocate for resources</a:t>
            </a:r>
            <a:endParaRPr lang="en-US" sz="2400" dirty="0"/>
          </a:p>
          <a:p>
            <a:pPr>
              <a:buSzPct val="101000"/>
              <a:buFont typeface="Arial" panose="020B0604020202020204" pitchFamily="34" charset="0"/>
              <a:buChar char="•"/>
            </a:pPr>
            <a:r>
              <a:rPr lang="en-US" sz="2600" dirty="0" smtClean="0"/>
              <a:t>Workshop report</a:t>
            </a:r>
          </a:p>
          <a:p>
            <a:pPr>
              <a:buSzPct val="101000"/>
              <a:buFont typeface="Arial" panose="020B0604020202020204" pitchFamily="34" charset="0"/>
              <a:buChar char="•"/>
            </a:pPr>
            <a:r>
              <a:rPr lang="en-US" sz="2600" dirty="0" smtClean="0"/>
              <a:t>We came here to learn and to share best practices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6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1446" y="3057834"/>
            <a:ext cx="116905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“</a:t>
            </a:r>
            <a:r>
              <a:rPr lang="en-US" sz="3600" i="1" dirty="0"/>
              <a:t>Anyone who stops learning is old, whether at twenty or eighty. Anyone who keeps learning stays </a:t>
            </a:r>
            <a:r>
              <a:rPr lang="en-US" sz="3600" i="1" dirty="0" smtClean="0"/>
              <a:t>young” </a:t>
            </a:r>
          </a:p>
          <a:p>
            <a:endParaRPr lang="en-US" sz="3600" i="1" dirty="0"/>
          </a:p>
          <a:p>
            <a:r>
              <a:rPr lang="en-US" sz="3600" dirty="0" smtClean="0"/>
              <a:t>Henry Ford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7446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E27DE6-8CBF-318F-436E-5AEACF18A4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7900" y="6477000"/>
            <a:ext cx="1054100" cy="365125"/>
          </a:xfrm>
        </p:spPr>
        <p:txBody>
          <a:bodyPr/>
          <a:lstStyle/>
          <a:p>
            <a:fld id="{6039E477-088D-487D-A482-1547B74FD154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37CC19-A4BA-FE27-EACB-C4D8A926DA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06" y="4348255"/>
            <a:ext cx="2921767" cy="127842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D350199-1098-3200-B8A1-C91EDD17D981}"/>
              </a:ext>
            </a:extLst>
          </p:cNvPr>
          <p:cNvGrpSpPr/>
          <p:nvPr/>
        </p:nvGrpSpPr>
        <p:grpSpPr>
          <a:xfrm>
            <a:off x="1042163" y="916184"/>
            <a:ext cx="10825427" cy="2494503"/>
            <a:chOff x="1014883" y="939327"/>
            <a:chExt cx="9398530" cy="24945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FB9DB5F-A48D-35B3-0EBD-2E243A6A269A}"/>
                </a:ext>
              </a:extLst>
            </p:cNvPr>
            <p:cNvSpPr txBox="1"/>
            <p:nvPr/>
          </p:nvSpPr>
          <p:spPr>
            <a:xfrm>
              <a:off x="1014883" y="1801859"/>
              <a:ext cx="2723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/>
                <a:t>UBUNTU</a:t>
              </a:r>
              <a:endParaRPr lang="en-US" sz="4400" dirty="0"/>
            </a:p>
          </p:txBody>
        </p:sp>
        <p:sp>
          <p:nvSpPr>
            <p:cNvPr id="7" name="Content Placeholder 13">
              <a:extLst>
                <a:ext uri="{FF2B5EF4-FFF2-40B4-BE49-F238E27FC236}">
                  <a16:creationId xmlns:a16="http://schemas.microsoft.com/office/drawing/2014/main" id="{F1CC4660-E323-ED73-480D-3C152771BF0A}"/>
                </a:ext>
              </a:extLst>
            </p:cNvPr>
            <p:cNvSpPr txBox="1">
              <a:spLocks/>
            </p:cNvSpPr>
            <p:nvPr/>
          </p:nvSpPr>
          <p:spPr>
            <a:xfrm>
              <a:off x="4240407" y="1801859"/>
              <a:ext cx="6173006" cy="955549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400" dirty="0" smtClean="0"/>
                <a:t>“We are all in this together”</a:t>
              </a:r>
              <a:endParaRPr lang="en-US" sz="4400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64B5A6B-925C-4B79-81D5-327B813E7013}"/>
                </a:ext>
              </a:extLst>
            </p:cNvPr>
            <p:cNvCxnSpPr/>
            <p:nvPr/>
          </p:nvCxnSpPr>
          <p:spPr>
            <a:xfrm>
              <a:off x="3989196" y="939327"/>
              <a:ext cx="0" cy="249450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4414684" y="4370296"/>
            <a:ext cx="4080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Thank You!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3706" y="3507766"/>
            <a:ext cx="113870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There is no </a:t>
            </a:r>
            <a:r>
              <a:rPr lang="en-US" dirty="0">
                <a:solidFill>
                  <a:srgbClr val="00B050"/>
                </a:solidFill>
              </a:rPr>
              <a:t>single factor that </a:t>
            </a:r>
            <a:r>
              <a:rPr lang="en-US" dirty="0" smtClean="0">
                <a:solidFill>
                  <a:srgbClr val="00B050"/>
                </a:solidFill>
              </a:rPr>
              <a:t>can </a:t>
            </a:r>
            <a:r>
              <a:rPr lang="en-US" dirty="0">
                <a:solidFill>
                  <a:srgbClr val="00B050"/>
                </a:solidFill>
              </a:rPr>
              <a:t>contribute to quality </a:t>
            </a:r>
            <a:r>
              <a:rPr lang="en-US" dirty="0" smtClean="0">
                <a:solidFill>
                  <a:srgbClr val="00B050"/>
                </a:solidFill>
              </a:rPr>
              <a:t>results, as there is no single individual that will contribute to quality results!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4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Henry Ford, </a:t>
            </a:r>
            <a:r>
              <a:rPr lang="en-US" dirty="0" smtClean="0"/>
              <a:t>who is well known to some of you, </a:t>
            </a:r>
            <a:r>
              <a:rPr lang="en-US" dirty="0"/>
              <a:t>“Anyone who stops learning is old, whether at twenty or eighty. Anyone who keeps learning stays young.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5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Audio Visual Team, Registration etc.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35" y="1120877"/>
            <a:ext cx="9015593" cy="573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4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904" cy="70569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68905" y="843928"/>
            <a:ext cx="30230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Presence of PEPFAR, IP and MOH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10730" r="59722"/>
          <a:stretch/>
        </p:blipFill>
        <p:spPr>
          <a:xfrm>
            <a:off x="9336052" y="2404181"/>
            <a:ext cx="2320413" cy="23879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4524" y="4654953"/>
            <a:ext cx="1819386" cy="219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Critical Steps to Ensure Accuracy of Testing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800" dirty="0" smtClean="0"/>
              <a:t>Having a policy around HIV testing that mandates who, when why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Selecting right tests and testing algorithm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Adequate training of testers including certificate and recertification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Standard record keeping/logbook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Proficiency testing program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Robust supply chain and inventory management syste</a:t>
            </a:r>
            <a:r>
              <a:rPr lang="en-US" sz="2800" dirty="0"/>
              <a:t>m</a:t>
            </a:r>
            <a:endParaRPr lang="en-US" sz="2800" dirty="0" smtClean="0"/>
          </a:p>
          <a:p>
            <a:pPr>
              <a:spcAft>
                <a:spcPts val="600"/>
              </a:spcAft>
            </a:pPr>
            <a:r>
              <a:rPr lang="en-US" sz="2800" dirty="0" smtClean="0"/>
              <a:t>Kit lot verification at national or regional level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Active and ongoing corrective action program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8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C08801-048C-F28A-FED1-FEDAD5A30DD8}"/>
              </a:ext>
            </a:extLst>
          </p:cNvPr>
          <p:cNvSpPr txBox="1"/>
          <p:nvPr/>
        </p:nvSpPr>
        <p:spPr>
          <a:xfrm>
            <a:off x="592476" y="1205041"/>
            <a:ext cx="11442208" cy="469359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Ensure strong CQI processes, including the incorporation of HIV RT-CQI, for all countries, regardless of the testing algorithm being used.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Encourage all countries implementing either algorithm to conduct retesting for verification before commencing ART. Retesting for verification will significantly improve the PPV even with the 2-test algorithm.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Encourage strong post market surveillance for all testing </a:t>
            </a:r>
            <a:r>
              <a:rPr lang="en-US" sz="24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approaches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Encourage strong collaboration between all stakeholders is vital. This is the integration of science, politics and policy in the delivery of health care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8B4467-7C61-0045-D9EF-2DC0C33015A9}"/>
              </a:ext>
            </a:extLst>
          </p:cNvPr>
          <p:cNvSpPr txBox="1"/>
          <p:nvPr/>
        </p:nvSpPr>
        <p:spPr>
          <a:xfrm>
            <a:off x="0" y="253790"/>
            <a:ext cx="12295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Key </a:t>
            </a:r>
            <a:r>
              <a:rPr lang="en-US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Enablers </a:t>
            </a:r>
            <a:r>
              <a:rPr lang="en-US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&amp; </a:t>
            </a:r>
            <a:r>
              <a:rPr lang="en-US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Critical Steps 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 Successful HIV Quality Testing</a:t>
            </a:r>
            <a:endParaRPr lang="en-US" sz="3200" b="1" dirty="0">
              <a:solidFill>
                <a:srgbClr val="F47C2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24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F5F06B-8013-F87A-2D23-449D8A701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2" y="2743200"/>
            <a:ext cx="11758824" cy="384561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04E473-B4A0-87FE-6D8F-55462A09C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31" y="1397285"/>
            <a:ext cx="11758824" cy="102741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F6827F-1812-829B-2547-3C7AC18F511E}"/>
              </a:ext>
            </a:extLst>
          </p:cNvPr>
          <p:cNvSpPr txBox="1"/>
          <p:nvPr/>
        </p:nvSpPr>
        <p:spPr>
          <a:xfrm>
            <a:off x="0" y="266419"/>
            <a:ext cx="12308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HIV Testing Strategies | </a:t>
            </a:r>
            <a:r>
              <a:rPr lang="en-US" sz="2400" b="1" dirty="0">
                <a:solidFill>
                  <a:srgbClr val="F47C20"/>
                </a:solidFill>
                <a:latin typeface="Century Gothic" panose="020B0502020202020204" pitchFamily="34" charset="0"/>
              </a:rPr>
              <a:t>Quality of Testing is More Critical </a:t>
            </a:r>
            <a:r>
              <a:rPr lang="en-US" sz="2400" b="1" dirty="0" smtClean="0">
                <a:solidFill>
                  <a:srgbClr val="F47C20"/>
                </a:solidFill>
                <a:latin typeface="Century Gothic" panose="020B0502020202020204" pitchFamily="34" charset="0"/>
              </a:rPr>
              <a:t>than </a:t>
            </a:r>
            <a:r>
              <a:rPr lang="en-US" sz="2400" b="1" dirty="0">
                <a:solidFill>
                  <a:srgbClr val="F47C20"/>
                </a:solidFill>
                <a:latin typeface="Century Gothic" panose="020B0502020202020204" pitchFamily="34" charset="0"/>
              </a:rPr>
              <a:t>Just Testing  Strategy  </a:t>
            </a:r>
          </a:p>
        </p:txBody>
      </p:sp>
    </p:spTree>
    <p:extLst>
      <p:ext uri="{BB962C8B-B14F-4D97-AF65-F5344CB8AC3E}">
        <p14:creationId xmlns:p14="http://schemas.microsoft.com/office/powerpoint/2010/main" val="106463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7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Performance of National Algorithm in Nigeria-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5" name="Picture 4" descr="3. HIV Testing Strategy_15052024_Nigeria - PowerPoin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23735" r="9436" b="7578"/>
          <a:stretch/>
        </p:blipFill>
        <p:spPr>
          <a:xfrm>
            <a:off x="-1" y="1150374"/>
            <a:ext cx="1208384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8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PEPFAR Theme">
  <a:themeElements>
    <a:clrScheme name="GHSD">
      <a:dk1>
        <a:srgbClr val="16181A"/>
      </a:dk1>
      <a:lt1>
        <a:srgbClr val="FFFFFF"/>
      </a:lt1>
      <a:dk2>
        <a:srgbClr val="0A2134"/>
      </a:dk2>
      <a:lt2>
        <a:srgbClr val="16181A"/>
      </a:lt2>
      <a:accent1>
        <a:srgbClr val="1B2755"/>
      </a:accent1>
      <a:accent2>
        <a:srgbClr val="0A314D"/>
      </a:accent2>
      <a:accent3>
        <a:srgbClr val="951C1F"/>
      </a:accent3>
      <a:accent4>
        <a:srgbClr val="D4622A"/>
      </a:accent4>
      <a:accent5>
        <a:srgbClr val="007C84"/>
      </a:accent5>
      <a:accent6>
        <a:srgbClr val="C1A783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PFAR Theme" id="{D554F53B-AEC7-4F82-A0D6-B045BF4FA345}" vid="{26E8B40A-6C7F-4326-89A2-440D0D9D6250}"/>
    </a:ext>
  </a:extLst>
</a:theme>
</file>

<file path=ppt/theme/theme2.xml><?xml version="1.0" encoding="utf-8"?>
<a:theme xmlns:a="http://schemas.openxmlformats.org/drawingml/2006/main" name="1_PEPFAR Theme">
  <a:themeElements>
    <a:clrScheme name="PEPFAR">
      <a:dk1>
        <a:srgbClr val="16181A"/>
      </a:dk1>
      <a:lt1>
        <a:srgbClr val="FFFFFF"/>
      </a:lt1>
      <a:dk2>
        <a:srgbClr val="0A2134"/>
      </a:dk2>
      <a:lt2>
        <a:srgbClr val="0A314D"/>
      </a:lt2>
      <a:accent1>
        <a:srgbClr val="1B2755"/>
      </a:accent1>
      <a:accent2>
        <a:srgbClr val="165895"/>
      </a:accent2>
      <a:accent3>
        <a:srgbClr val="951C1F"/>
      </a:accent3>
      <a:accent4>
        <a:srgbClr val="D4622A"/>
      </a:accent4>
      <a:accent5>
        <a:srgbClr val="007C84"/>
      </a:accent5>
      <a:accent6>
        <a:srgbClr val="01604E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fd607aa-3a13-4c25-b580-ed1869eb060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1C88FF1E5E01499B9D4144C10EED42" ma:contentTypeVersion="15" ma:contentTypeDescription="Create a new document." ma:contentTypeScope="" ma:versionID="d695ef8aebd113112f6af1d168f93d32">
  <xsd:schema xmlns:xsd="http://www.w3.org/2001/XMLSchema" xmlns:xs="http://www.w3.org/2001/XMLSchema" xmlns:p="http://schemas.microsoft.com/office/2006/metadata/properties" xmlns:ns3="6fd607aa-3a13-4c25-b580-ed1869eb0601" xmlns:ns4="34aa364a-9221-42d8-8d37-c2c0f341f598" targetNamespace="http://schemas.microsoft.com/office/2006/metadata/properties" ma:root="true" ma:fieldsID="37318eed3a1405e15fc84f35f17735a6" ns3:_="" ns4:_="">
    <xsd:import namespace="6fd607aa-3a13-4c25-b580-ed1869eb0601"/>
    <xsd:import namespace="34aa364a-9221-42d8-8d37-c2c0f341f5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3:MediaServiceObjectDetectorVersions" minOccurs="0"/>
                <xsd:element ref="ns3:MediaLengthInSecond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d607aa-3a13-4c25-b580-ed1869eb06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aa364a-9221-42d8-8d37-c2c0f341f59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EA35F4-EF3B-4D60-AEDC-082B19989B41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34aa364a-9221-42d8-8d37-c2c0f341f598"/>
    <ds:schemaRef ds:uri="6fd607aa-3a13-4c25-b580-ed1869eb060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96D7530-5A6D-4DCF-960A-65C30BD6B0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d607aa-3a13-4c25-b580-ed1869eb0601"/>
    <ds:schemaRef ds:uri="34aa364a-9221-42d8-8d37-c2c0f341f5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4887E9D-EA4B-488D-B727-37AFF20B86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PEPFAR Theme</Template>
  <TotalTime>23592</TotalTime>
  <Words>697</Words>
  <Application>Microsoft Office PowerPoint</Application>
  <PresentationFormat>Widescreen</PresentationFormat>
  <Paragraphs>89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Century Gothic</vt:lpstr>
      <vt:lpstr>Noto Sans Symbols</vt:lpstr>
      <vt:lpstr>Times New Roman</vt:lpstr>
      <vt:lpstr>Wingdings</vt:lpstr>
      <vt:lpstr>PEPFAR Theme</vt:lpstr>
      <vt:lpstr>1_PEPFAR Theme</vt:lpstr>
      <vt:lpstr>Closing Remarks on the HIV RTCQI Workshop in South Africa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Karyn DeLuca</dc:creator>
  <cp:lastModifiedBy>EPUser</cp:lastModifiedBy>
  <cp:revision>325</cp:revision>
  <dcterms:created xsi:type="dcterms:W3CDTF">2016-06-15T16:19:40Z</dcterms:created>
  <dcterms:modified xsi:type="dcterms:W3CDTF">2024-06-06T20:52:46Z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665d9ee-429a-4d5f-97cc-cfb56e044a6e_Enabled">
    <vt:lpwstr>true</vt:lpwstr>
  </property>
  <property fmtid="{D5CDD505-2E9C-101B-9397-08002B2CF9AE}" pid="3" name="MSIP_Label_1665d9ee-429a-4d5f-97cc-cfb56e044a6e_SetDate">
    <vt:lpwstr>2023-09-01T15:54:12Z</vt:lpwstr>
  </property>
  <property fmtid="{D5CDD505-2E9C-101B-9397-08002B2CF9AE}" pid="4" name="MSIP_Label_1665d9ee-429a-4d5f-97cc-cfb56e044a6e_Method">
    <vt:lpwstr>Privileged</vt:lpwstr>
  </property>
  <property fmtid="{D5CDD505-2E9C-101B-9397-08002B2CF9AE}" pid="5" name="MSIP_Label_1665d9ee-429a-4d5f-97cc-cfb56e044a6e_Name">
    <vt:lpwstr>1665d9ee-429a-4d5f-97cc-cfb56e044a6e</vt:lpwstr>
  </property>
  <property fmtid="{D5CDD505-2E9C-101B-9397-08002B2CF9AE}" pid="6" name="MSIP_Label_1665d9ee-429a-4d5f-97cc-cfb56e044a6e_SiteId">
    <vt:lpwstr>66cf5074-5afe-48d1-a691-a12b2121f44b</vt:lpwstr>
  </property>
  <property fmtid="{D5CDD505-2E9C-101B-9397-08002B2CF9AE}" pid="7" name="MSIP_Label_1665d9ee-429a-4d5f-97cc-cfb56e044a6e_ActionId">
    <vt:lpwstr>48a19927-0645-415c-8b79-adb984eae433</vt:lpwstr>
  </property>
  <property fmtid="{D5CDD505-2E9C-101B-9397-08002B2CF9AE}" pid="8" name="MSIP_Label_1665d9ee-429a-4d5f-97cc-cfb56e044a6e_ContentBits">
    <vt:lpwstr>0</vt:lpwstr>
  </property>
  <property fmtid="{D5CDD505-2E9C-101B-9397-08002B2CF9AE}" pid="9" name="ContentTypeId">
    <vt:lpwstr>0x010100541C88FF1E5E01499B9D4144C10EED42</vt:lpwstr>
  </property>
  <property fmtid="{D5CDD505-2E9C-101B-9397-08002B2CF9AE}" pid="10" name="MSIP_Label_8af03ff0-41c5-4c41-b55e-fabb8fae94be_Enabled">
    <vt:lpwstr>true</vt:lpwstr>
  </property>
  <property fmtid="{D5CDD505-2E9C-101B-9397-08002B2CF9AE}" pid="11" name="MSIP_Label_8af03ff0-41c5-4c41-b55e-fabb8fae94be_SetDate">
    <vt:lpwstr>2023-09-07T12:55:52Z</vt:lpwstr>
  </property>
  <property fmtid="{D5CDD505-2E9C-101B-9397-08002B2CF9AE}" pid="12" name="MSIP_Label_8af03ff0-41c5-4c41-b55e-fabb8fae94be_Method">
    <vt:lpwstr>Privileged</vt:lpwstr>
  </property>
  <property fmtid="{D5CDD505-2E9C-101B-9397-08002B2CF9AE}" pid="13" name="MSIP_Label_8af03ff0-41c5-4c41-b55e-fabb8fae94be_Name">
    <vt:lpwstr>8af03ff0-41c5-4c41-b55e-fabb8fae94be</vt:lpwstr>
  </property>
  <property fmtid="{D5CDD505-2E9C-101B-9397-08002B2CF9AE}" pid="14" name="MSIP_Label_8af03ff0-41c5-4c41-b55e-fabb8fae94be_SiteId">
    <vt:lpwstr>9ce70869-60db-44fd-abe8-d2767077fc8f</vt:lpwstr>
  </property>
  <property fmtid="{D5CDD505-2E9C-101B-9397-08002B2CF9AE}" pid="15" name="MSIP_Label_8af03ff0-41c5-4c41-b55e-fabb8fae94be_ActionId">
    <vt:lpwstr>25e6c695-fb3c-43e7-a762-3666f005a4a2</vt:lpwstr>
  </property>
  <property fmtid="{D5CDD505-2E9C-101B-9397-08002B2CF9AE}" pid="16" name="MSIP_Label_8af03ff0-41c5-4c41-b55e-fabb8fae94be_ContentBits">
    <vt:lpwstr>0</vt:lpwstr>
  </property>
</Properties>
</file>